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handoutMasterIdLst>
    <p:handoutMasterId r:id="rId36"/>
  </p:handoutMasterIdLst>
  <p:sldIdLst>
    <p:sldId id="256" r:id="rId2"/>
    <p:sldId id="273" r:id="rId3"/>
    <p:sldId id="466" r:id="rId4"/>
    <p:sldId id="467" r:id="rId5"/>
    <p:sldId id="468" r:id="rId6"/>
    <p:sldId id="471" r:id="rId7"/>
    <p:sldId id="469" r:id="rId8"/>
    <p:sldId id="470" r:id="rId9"/>
    <p:sldId id="472" r:id="rId10"/>
    <p:sldId id="473" r:id="rId11"/>
    <p:sldId id="474" r:id="rId12"/>
    <p:sldId id="475" r:id="rId13"/>
    <p:sldId id="476" r:id="rId14"/>
    <p:sldId id="477" r:id="rId15"/>
    <p:sldId id="479" r:id="rId16"/>
    <p:sldId id="491" r:id="rId17"/>
    <p:sldId id="455" r:id="rId18"/>
    <p:sldId id="322" r:id="rId19"/>
    <p:sldId id="457" r:id="rId20"/>
    <p:sldId id="478" r:id="rId21"/>
    <p:sldId id="430" r:id="rId22"/>
    <p:sldId id="480" r:id="rId23"/>
    <p:sldId id="481" r:id="rId24"/>
    <p:sldId id="482" r:id="rId25"/>
    <p:sldId id="320" r:id="rId26"/>
    <p:sldId id="483" r:id="rId27"/>
    <p:sldId id="484" r:id="rId28"/>
    <p:sldId id="485" r:id="rId29"/>
    <p:sldId id="486" r:id="rId30"/>
    <p:sldId id="487" r:id="rId31"/>
    <p:sldId id="488" r:id="rId32"/>
    <p:sldId id="489" r:id="rId33"/>
    <p:sldId id="490"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33CC3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24" autoAdjust="0"/>
    <p:restoredTop sz="85714" autoAdjust="0"/>
  </p:normalViewPr>
  <p:slideViewPr>
    <p:cSldViewPr>
      <p:cViewPr>
        <p:scale>
          <a:sx n="62" d="100"/>
          <a:sy n="62" d="100"/>
        </p:scale>
        <p:origin x="-1782" y="-3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7" d="100"/>
        <a:sy n="77" d="100"/>
      </p:scale>
      <p:origin x="0" y="0"/>
    </p:cViewPr>
  </p:sorterViewPr>
  <p:notesViewPr>
    <p:cSldViewPr>
      <p:cViewPr varScale="1">
        <p:scale>
          <a:sx n="99" d="100"/>
          <a:sy n="99" d="100"/>
        </p:scale>
        <p:origin x="-2526"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7BF2E21-3B9A-4F94-BB95-F6AD4F75354B}" type="datetimeFigureOut">
              <a:rPr lang="en-US"/>
              <a:pPr>
                <a:defRPr/>
              </a:pPr>
              <a:t>8/27/2013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5C6721F8-6E8B-46AB-B178-59094B9030A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2DBF8D96-7C50-4CB4-923A-652C1C6DC727}" type="datetimeFigureOut">
              <a:rPr lang="en-GB"/>
              <a:pPr>
                <a:defRPr/>
              </a:pPr>
              <a:t>27/08/2013</a:t>
            </a:fld>
            <a:endParaRPr lang="en-GB"/>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8425493C-30A1-47D7-8037-91ABA45C32F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a:ln/>
        </p:spPr>
      </p:sp>
      <p:sp>
        <p:nvSpPr>
          <p:cNvPr id="19458" name="Notes Placeholder 2"/>
          <p:cNvSpPr>
            <a:spLocks noGrp="1"/>
          </p:cNvSpPr>
          <p:nvPr>
            <p:ph type="body" idx="1"/>
          </p:nvPr>
        </p:nvSpPr>
        <p:spPr>
          <a:noFill/>
          <a:ln/>
        </p:spPr>
        <p:txBody>
          <a:bodyPr/>
          <a:lstStyle/>
          <a:p>
            <a:pPr eaLnBrk="1" hangingPunct="1"/>
            <a:r>
              <a:rPr lang="en-GB" smtClean="0"/>
              <a:t> </a:t>
            </a:r>
          </a:p>
        </p:txBody>
      </p:sp>
      <p:sp>
        <p:nvSpPr>
          <p:cNvPr id="19459" name="Slide Number Placeholder 3"/>
          <p:cNvSpPr>
            <a:spLocks noGrp="1"/>
          </p:cNvSpPr>
          <p:nvPr>
            <p:ph type="sldNum" sz="quarter" idx="5"/>
          </p:nvPr>
        </p:nvSpPr>
        <p:spPr>
          <a:noFill/>
        </p:spPr>
        <p:txBody>
          <a:bodyPr/>
          <a:lstStyle/>
          <a:p>
            <a:fld id="{0A93DF82-F6EF-4389-BD65-A4F18E6EB215}" type="slidenum">
              <a:rPr lang="en-GB" smtClean="0"/>
              <a:pPr/>
              <a:t>1</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ln/>
        </p:spPr>
      </p:sp>
      <p:sp>
        <p:nvSpPr>
          <p:cNvPr id="21506" name="Rectangle 3"/>
          <p:cNvSpPr>
            <a:spLocks noGrp="1" noChangeArrowheads="1"/>
          </p:cNvSpPr>
          <p:nvPr>
            <p:ph type="body" idx="1"/>
          </p:nvPr>
        </p:nvSpPr>
        <p:spPr>
          <a:noFill/>
          <a:ln/>
        </p:spPr>
        <p:txBody>
          <a:bodyPr/>
          <a:lstStyle/>
          <a:p>
            <a:pPr eaLnBrk="1" hangingPunct="1"/>
            <a:r>
              <a:rPr lang="en-GB" smtClean="0"/>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425493C-30A1-47D7-8037-91ABA45C32FA}" type="slidenum">
              <a:rPr lang="en-GB" smtClean="0"/>
              <a:pPr>
                <a:defRPr/>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a:ln/>
        </p:spPr>
      </p:sp>
      <p:sp>
        <p:nvSpPr>
          <p:cNvPr id="2560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Rot="1" noChangeAspect="1" noChangeArrowheads="1" noTextEdit="1"/>
          </p:cNvSpPr>
          <p:nvPr>
            <p:ph type="sldImg"/>
          </p:nvPr>
        </p:nvSpPr>
        <p:spPr>
          <a:ln/>
        </p:spPr>
      </p:sp>
      <p:sp>
        <p:nvSpPr>
          <p:cNvPr id="74754" name="Rectangle 3"/>
          <p:cNvSpPr>
            <a:spLocks noGrp="1" noChangeArrowheads="1"/>
          </p:cNvSpPr>
          <p:nvPr>
            <p:ph type="body" idx="1"/>
          </p:nvPr>
        </p:nvSpPr>
        <p:spPr>
          <a:noFill/>
          <a:ln/>
        </p:spPr>
        <p:txBody>
          <a:bodyPr/>
          <a:lstStyle/>
          <a:p>
            <a:r>
              <a:rPr lang="en-GB" smtClean="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Rectangle 6"/>
          <p:cNvSpPr>
            <a:spLocks noGrp="1" noChangeArrowheads="1"/>
          </p:cNvSpPr>
          <p:nvPr>
            <p:ph type="sldNum" sz="quarter" idx="10"/>
          </p:nvPr>
        </p:nvSpPr>
        <p:spPr>
          <a:xfrm>
            <a:off x="6516688" y="6237288"/>
            <a:ext cx="2133600" cy="476250"/>
          </a:xfrm>
        </p:spPr>
        <p:txBody>
          <a:bodyPr/>
          <a:lstStyle>
            <a:lvl1pPr>
              <a:defRPr/>
            </a:lvl1pPr>
          </a:lstStyle>
          <a:p>
            <a:pPr>
              <a:defRPr/>
            </a:pPr>
            <a:fld id="{28AE22E0-A7B6-4E28-A9E0-B2ECC7181316}" type="slidenum">
              <a:rPr lang="en-GB"/>
              <a:pPr>
                <a:defRPr/>
              </a:pPr>
              <a:t>‹#›</a:t>
            </a:fld>
            <a:endParaRPr lang="en-GB"/>
          </a:p>
        </p:txBody>
      </p:sp>
      <p:sp>
        <p:nvSpPr>
          <p:cNvPr id="5" name="Rectangle 8"/>
          <p:cNvSpPr>
            <a:spLocks noGrp="1" noChangeArrowheads="1"/>
          </p:cNvSpPr>
          <p:nvPr>
            <p:ph type="ftr" sz="quarter" idx="11"/>
          </p:nvPr>
        </p:nvSpPr>
        <p:spPr>
          <a:xfrm>
            <a:off x="3132138" y="6237288"/>
            <a:ext cx="2895600" cy="476250"/>
          </a:xfrm>
        </p:spPr>
        <p:txBody>
          <a:bodyPr/>
          <a:lstStyle>
            <a:lvl1pPr>
              <a:defRPr/>
            </a:lvl1pPr>
          </a:lstStyle>
          <a:p>
            <a:pPr>
              <a:defRPr/>
            </a:pP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6"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FA89C2B5-E666-4E4E-AAA0-F86F4B3599B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6"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7A021415-C5A4-4856-A53D-9CB19E18D97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ftr" sz="quarter" idx="10"/>
          </p:nvPr>
        </p:nvSpPr>
        <p:spPr>
          <a:ln/>
        </p:spPr>
        <p:txBody>
          <a:bodyPr/>
          <a:lstStyle>
            <a:lvl1pPr>
              <a:defRPr/>
            </a:lvl1pPr>
          </a:lstStyle>
          <a:p>
            <a:pPr>
              <a:defRPr/>
            </a:pPr>
            <a:endParaRPr lang="en-GB"/>
          </a:p>
        </p:txBody>
      </p:sp>
      <p:sp>
        <p:nvSpPr>
          <p:cNvPr id="6" name="Rectangle 5"/>
          <p:cNvSpPr>
            <a:spLocks noGrp="1" noChangeArrowheads="1"/>
          </p:cNvSpPr>
          <p:nvPr>
            <p:ph type="sldNum" sz="quarter" idx="11"/>
          </p:nvPr>
        </p:nvSpPr>
        <p:spPr>
          <a:ln/>
        </p:spPr>
        <p:txBody>
          <a:bodyPr/>
          <a:lstStyle>
            <a:lvl1pPr>
              <a:defRPr/>
            </a:lvl1pPr>
          </a:lstStyle>
          <a:p>
            <a:pPr>
              <a:defRPr/>
            </a:pPr>
            <a:fld id="{05DF1C88-CB81-4BDF-8D61-335FF1A98ECF}"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endParaRPr lang="en-GB"/>
          </a:p>
        </p:txBody>
      </p:sp>
      <p:sp>
        <p:nvSpPr>
          <p:cNvPr id="3" name="Rectangle 5"/>
          <p:cNvSpPr>
            <a:spLocks noGrp="1" noChangeArrowheads="1"/>
          </p:cNvSpPr>
          <p:nvPr>
            <p:ph type="sldNum" sz="quarter" idx="11"/>
          </p:nvPr>
        </p:nvSpPr>
        <p:spPr>
          <a:ln/>
        </p:spPr>
        <p:txBody>
          <a:bodyPr/>
          <a:lstStyle>
            <a:lvl1pPr>
              <a:defRPr/>
            </a:lvl1pPr>
          </a:lstStyle>
          <a:p>
            <a:pPr>
              <a:defRPr/>
            </a:pPr>
            <a:fld id="{9B975C62-66F6-4F52-B5F3-DBC2B8130E9C}" type="slidenum">
              <a:rPr lang="en-GB"/>
              <a:pPr>
                <a:defRPr/>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ftr" sz="quarter" idx="10"/>
          </p:nvPr>
        </p:nvSpPr>
        <p:spPr>
          <a:ln/>
        </p:spPr>
        <p:txBody>
          <a:bodyPr/>
          <a:lstStyle>
            <a:lvl1pPr>
              <a:defRPr/>
            </a:lvl1pPr>
          </a:lstStyle>
          <a:p>
            <a:pPr>
              <a:defRPr/>
            </a:pPr>
            <a:endParaRPr lang="en-GB"/>
          </a:p>
        </p:txBody>
      </p:sp>
      <p:sp>
        <p:nvSpPr>
          <p:cNvPr id="5" name="Rectangle 5"/>
          <p:cNvSpPr>
            <a:spLocks noGrp="1" noChangeArrowheads="1"/>
          </p:cNvSpPr>
          <p:nvPr>
            <p:ph type="sldNum" sz="quarter" idx="11"/>
          </p:nvPr>
        </p:nvSpPr>
        <p:spPr>
          <a:ln/>
        </p:spPr>
        <p:txBody>
          <a:bodyPr/>
          <a:lstStyle>
            <a:lvl1pPr>
              <a:defRPr/>
            </a:lvl1pPr>
          </a:lstStyle>
          <a:p>
            <a:pPr>
              <a:defRPr/>
            </a:pPr>
            <a:fld id="{5AFD579C-46B0-41E6-95FF-0DF4F005CF5B}"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endParaRPr lang="en-GB"/>
          </a:p>
        </p:txBody>
      </p:sp>
      <p:sp>
        <p:nvSpPr>
          <p:cNvPr id="5" name="Rectangle 5"/>
          <p:cNvSpPr>
            <a:spLocks noGrp="1" noChangeArrowheads="1"/>
          </p:cNvSpPr>
          <p:nvPr>
            <p:ph type="sldNum" sz="quarter" idx="11"/>
          </p:nvPr>
        </p:nvSpPr>
        <p:spPr>
          <a:ln/>
        </p:spPr>
        <p:txBody>
          <a:bodyPr/>
          <a:lstStyle>
            <a:lvl1pPr>
              <a:defRPr/>
            </a:lvl1pPr>
          </a:lstStyle>
          <a:p>
            <a:pPr>
              <a:defRPr/>
            </a:pPr>
            <a:fld id="{BC96A45B-24B0-4EF2-B259-8827B0C0173D}"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6"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3C85EA99-0CEB-4655-8E79-72476169848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7"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CCF6CB0D-8B99-4F50-8FC8-78A5AC1118D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8"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9"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D9942756-8A79-48FC-AE5A-A88714AF70D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4"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5"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0B4B0B25-B729-4E04-97A7-BCDB83D0251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3"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4"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DCDDF647-B57E-41D6-B5BD-8F5911CFD85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7"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1D17AD28-14D0-4F3E-ABE8-F28FC093ABE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a:xfrm>
            <a:off x="3124200" y="6356350"/>
            <a:ext cx="2895600" cy="365125"/>
          </a:xfrm>
        </p:spPr>
        <p:txBody>
          <a:bodyPr/>
          <a:lstStyle>
            <a:lvl1pPr algn="l">
              <a:defRPr sz="1800"/>
            </a:lvl1pPr>
          </a:lstStyle>
          <a:p>
            <a:pPr>
              <a:defRPr/>
            </a:pPr>
            <a:endParaRPr lang="en-GB"/>
          </a:p>
        </p:txBody>
      </p:sp>
      <p:sp>
        <p:nvSpPr>
          <p:cNvPr id="7" name="Slide Number Placeholder 5"/>
          <p:cNvSpPr>
            <a:spLocks noGrp="1"/>
          </p:cNvSpPr>
          <p:nvPr>
            <p:ph type="sldNum" sz="quarter" idx="12"/>
          </p:nvPr>
        </p:nvSpPr>
        <p:spPr>
          <a:xfrm>
            <a:off x="6553200" y="6356350"/>
            <a:ext cx="2133600" cy="365125"/>
          </a:xfrm>
        </p:spPr>
        <p:txBody>
          <a:bodyPr/>
          <a:lstStyle>
            <a:lvl1pPr algn="l">
              <a:defRPr sz="1800"/>
            </a:lvl1pPr>
          </a:lstStyle>
          <a:p>
            <a:pPr>
              <a:defRPr/>
            </a:pPr>
            <a:fld id="{C998D061-9464-48B9-BE86-9600144206B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ftr" sz="quarter" idx="3"/>
          </p:nvPr>
        </p:nvSpPr>
        <p:spPr bwMode="auto">
          <a:xfrm>
            <a:off x="2843213" y="6237288"/>
            <a:ext cx="31845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GB"/>
          </a:p>
        </p:txBody>
      </p:sp>
      <p:sp>
        <p:nvSpPr>
          <p:cNvPr id="1029"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C8BF66FA-8338-488E-8942-7EF290112E2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61" r:id="rId12"/>
    <p:sldLayoutId id="2147483660" r:id="rId13"/>
    <p:sldLayoutId id="2147483659" r:id="rId14"/>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ctrTitle"/>
          </p:nvPr>
        </p:nvSpPr>
        <p:spPr>
          <a:xfrm>
            <a:off x="684213" y="1484313"/>
            <a:ext cx="7773987" cy="2116137"/>
          </a:xfrm>
        </p:spPr>
        <p:txBody>
          <a:bodyPr/>
          <a:lstStyle/>
          <a:p>
            <a:pPr eaLnBrk="1" hangingPunct="1"/>
            <a:r>
              <a:rPr lang="en-GB" sz="3900" b="1" smtClean="0"/>
              <a:t>FUNDAMENTALS OF COMPUTING</a:t>
            </a:r>
            <a:r>
              <a:rPr lang="en-GB" sz="4500" b="1" smtClean="0"/>
              <a:t/>
            </a:r>
            <a:br>
              <a:rPr lang="en-GB" sz="4500" b="1" smtClean="0"/>
            </a:br>
            <a:r>
              <a:rPr lang="en-GB" sz="3200" b="1" smtClean="0"/>
              <a:t>INTRODUCTION TO PROGRAMMING</a:t>
            </a:r>
            <a:endParaRPr lang="en-US" sz="3200" smtClean="0"/>
          </a:p>
        </p:txBody>
      </p:sp>
      <p:sp>
        <p:nvSpPr>
          <p:cNvPr id="18434" name="Subtitle 2"/>
          <p:cNvSpPr>
            <a:spLocks noGrp="1"/>
          </p:cNvSpPr>
          <p:nvPr>
            <p:ph type="subTitle" idx="1"/>
          </p:nvPr>
        </p:nvSpPr>
        <p:spPr>
          <a:xfrm>
            <a:off x="1414463" y="3889375"/>
            <a:ext cx="6400800" cy="1752600"/>
          </a:xfrm>
        </p:spPr>
        <p:txBody>
          <a:bodyPr/>
          <a:lstStyle/>
          <a:p>
            <a:pPr eaLnBrk="1" hangingPunct="1"/>
            <a:r>
              <a:rPr lang="en-GB" dirty="0" smtClean="0">
                <a:solidFill>
                  <a:schemeClr val="tx1"/>
                </a:solidFill>
              </a:rPr>
              <a:t>Session 9</a:t>
            </a:r>
          </a:p>
          <a:p>
            <a:pPr eaLnBrk="1" hangingPunct="1"/>
            <a:r>
              <a:rPr lang="en-GB" smtClean="0">
                <a:solidFill>
                  <a:schemeClr val="tx1"/>
                </a:solidFill>
              </a:rPr>
              <a:t>Using Arrays</a:t>
            </a:r>
            <a:endParaRPr lang="en-GB" dirty="0" smtClean="0">
              <a:solidFill>
                <a:schemeClr val="tx1"/>
              </a:solidFill>
            </a:endParaRPr>
          </a:p>
          <a:p>
            <a:pPr eaLnBrk="1" hangingPunct="1"/>
            <a:endParaRPr lang="en-US" dirty="0" smtClean="0">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GB" dirty="0" err="1" smtClean="0">
                <a:latin typeface="Consolas" pitchFamily="49" charset="0"/>
                <a:cs typeface="Consolas" pitchFamily="49" charset="0"/>
              </a:rPr>
              <a:t>DisplayPassed</a:t>
            </a:r>
            <a:r>
              <a:rPr lang="en-GB" dirty="0" smtClean="0">
                <a:latin typeface="Consolas" pitchFamily="49" charset="0"/>
                <a:cs typeface="Consolas" pitchFamily="49" charset="0"/>
              </a:rPr>
              <a:t>() </a:t>
            </a:r>
            <a:r>
              <a:rPr lang="en-GB" dirty="0" smtClean="0"/>
              <a:t>function</a:t>
            </a:r>
            <a:endParaRPr lang="en-US" dirty="0"/>
          </a:p>
        </p:txBody>
      </p:sp>
      <p:sp>
        <p:nvSpPr>
          <p:cNvPr id="3" name="Content Placeholder 2"/>
          <p:cNvSpPr>
            <a:spLocks noGrp="1"/>
          </p:cNvSpPr>
          <p:nvPr>
            <p:ph idx="1"/>
          </p:nvPr>
        </p:nvSpPr>
        <p:spPr>
          <a:xfrm>
            <a:off x="323528" y="4725144"/>
            <a:ext cx="8568952" cy="1712168"/>
          </a:xfrm>
        </p:spPr>
        <p:txBody>
          <a:bodyPr/>
          <a:lstStyle/>
          <a:p>
            <a:r>
              <a:rPr lang="en-GB" dirty="0" smtClean="0"/>
              <a:t>Assumes a pass mark of 40 in this case</a:t>
            </a:r>
          </a:p>
          <a:p>
            <a:r>
              <a:rPr lang="en-GB" dirty="0" smtClean="0"/>
              <a:t>Within </a:t>
            </a:r>
            <a:r>
              <a:rPr lang="en-GB" dirty="0" smtClean="0"/>
              <a:t>a </a:t>
            </a:r>
            <a:r>
              <a:rPr lang="en-GB" b="1" dirty="0" smtClean="0">
                <a:latin typeface="Consolas" pitchFamily="49" charset="0"/>
                <a:cs typeface="Consolas" pitchFamily="49" charset="0"/>
              </a:rPr>
              <a:t>for</a:t>
            </a:r>
            <a:r>
              <a:rPr lang="en-GB" dirty="0" smtClean="0"/>
              <a:t> </a:t>
            </a:r>
            <a:r>
              <a:rPr lang="en-GB" dirty="0" smtClean="0"/>
              <a:t>loop, an </a:t>
            </a:r>
            <a:r>
              <a:rPr lang="en-GB" b="1" dirty="0" smtClean="0">
                <a:latin typeface="Consolas" pitchFamily="49" charset="0"/>
                <a:cs typeface="Consolas" pitchFamily="49" charset="0"/>
              </a:rPr>
              <a:t>if</a:t>
            </a:r>
            <a:r>
              <a:rPr lang="en-GB" dirty="0" smtClean="0"/>
              <a:t> statement is used to check if each mark is a pass</a:t>
            </a:r>
            <a:endParaRPr lang="en-US"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10</a:t>
            </a:fld>
            <a:endParaRPr lang="en-GB"/>
          </a:p>
        </p:txBody>
      </p:sp>
      <p:sp>
        <p:nvSpPr>
          <p:cNvPr id="5" name="Rectangle 4"/>
          <p:cNvSpPr/>
          <p:nvPr/>
        </p:nvSpPr>
        <p:spPr>
          <a:xfrm>
            <a:off x="251520" y="1268760"/>
            <a:ext cx="8640960" cy="34778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sz="2000" dirty="0" smtClean="0">
                <a:latin typeface="Consolas" pitchFamily="49" charset="0"/>
                <a:cs typeface="Consolas" pitchFamily="49" charset="0"/>
              </a:rPr>
              <a:t>static void </a:t>
            </a:r>
            <a:r>
              <a:rPr lang="en-GB" sz="2000" dirty="0" err="1" smtClean="0">
                <a:latin typeface="Consolas" pitchFamily="49" charset="0"/>
                <a:cs typeface="Consolas" pitchFamily="49" charset="0"/>
              </a:rPr>
              <a:t>DisplayPassed</a:t>
            </a:r>
            <a:r>
              <a:rPr lang="en-GB" sz="2000" dirty="0" smtClean="0">
                <a:latin typeface="Consolas" pitchFamily="49" charset="0"/>
                <a:cs typeface="Consolas" pitchFamily="49" charset="0"/>
              </a:rPr>
              <a:t>(string[] </a:t>
            </a:r>
            <a:r>
              <a:rPr lang="en-GB" sz="2000" dirty="0" err="1" smtClean="0">
                <a:latin typeface="Consolas" pitchFamily="49" charset="0"/>
                <a:cs typeface="Consolas" pitchFamily="49" charset="0"/>
              </a:rPr>
              <a:t>sNames</a:t>
            </a: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int</a:t>
            </a: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iMarks</a:t>
            </a:r>
            <a:r>
              <a:rPr lang="en-GB" sz="2000" dirty="0" smtClean="0">
                <a:latin typeface="Consolas" pitchFamily="49" charset="0"/>
                <a:cs typeface="Consolas" pitchFamily="49" charset="0"/>
              </a:rPr>
              <a:t>)</a:t>
            </a:r>
          </a:p>
          <a:p>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for </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 = 0;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 &lt; </a:t>
            </a:r>
            <a:r>
              <a:rPr lang="en-US" sz="2000" dirty="0" err="1" smtClean="0">
                <a:latin typeface="Consolas" pitchFamily="49" charset="0"/>
                <a:cs typeface="Consolas" pitchFamily="49" charset="0"/>
              </a:rPr>
              <a:t>iMarks.Length</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smtClean="0">
                <a:solidFill>
                  <a:srgbClr val="FF0000"/>
                </a:solidFill>
                <a:latin typeface="Consolas" pitchFamily="49" charset="0"/>
                <a:cs typeface="Consolas" pitchFamily="49" charset="0"/>
              </a:rPr>
              <a:t>if </a:t>
            </a:r>
            <a:r>
              <a:rPr lang="en-US" sz="2000" dirty="0" smtClean="0">
                <a:solidFill>
                  <a:srgbClr val="FF0000"/>
                </a:solidFill>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iMarks</a:t>
            </a:r>
            <a:r>
              <a:rPr lang="en-US" sz="2000" dirty="0" smtClean="0">
                <a:solidFill>
                  <a:srgbClr val="FF0000"/>
                </a:solidFill>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iStudent</a:t>
            </a:r>
            <a:r>
              <a:rPr lang="en-US" sz="2000" dirty="0" smtClean="0">
                <a:solidFill>
                  <a:srgbClr val="FF0000"/>
                </a:solidFill>
                <a:latin typeface="Consolas" pitchFamily="49" charset="0"/>
                <a:cs typeface="Consolas" pitchFamily="49" charset="0"/>
              </a:rPr>
              <a:t>] &gt;= 40)</a:t>
            </a:r>
          </a:p>
          <a:p>
            <a:r>
              <a:rPr lang="en-US" sz="2000" dirty="0" smtClean="0">
                <a:latin typeface="Consolas" pitchFamily="49" charset="0"/>
                <a:cs typeface="Consolas" pitchFamily="49" charset="0"/>
              </a:rPr>
              <a:t>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t>
            </a:r>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Passed</a:t>
            </a:r>
            <a:r>
              <a:rPr lang="en-US" sz="2000" dirty="0" smtClean="0">
                <a:latin typeface="Consolas" pitchFamily="49" charset="0"/>
                <a:cs typeface="Consolas" pitchFamily="49" charset="0"/>
              </a:rPr>
              <a:t>: " + </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p>
          <a:p>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850106"/>
          </a:xfrm>
        </p:spPr>
        <p:txBody>
          <a:bodyPr/>
          <a:lstStyle/>
          <a:p>
            <a:r>
              <a:rPr lang="en-GB" dirty="0" err="1" smtClean="0">
                <a:latin typeface="Consolas" pitchFamily="49" charset="0"/>
                <a:cs typeface="Consolas" pitchFamily="49" charset="0"/>
              </a:rPr>
              <a:t>DisplayAverage</a:t>
            </a:r>
            <a:r>
              <a:rPr lang="en-GB" dirty="0" smtClean="0">
                <a:latin typeface="Consolas" pitchFamily="49" charset="0"/>
                <a:cs typeface="Consolas" pitchFamily="49" charset="0"/>
              </a:rPr>
              <a:t>() </a:t>
            </a:r>
            <a:r>
              <a:rPr lang="en-GB" dirty="0" smtClean="0"/>
              <a:t>function</a:t>
            </a:r>
            <a:endParaRPr lang="en-US" dirty="0"/>
          </a:p>
        </p:txBody>
      </p:sp>
      <p:sp>
        <p:nvSpPr>
          <p:cNvPr id="3" name="Content Placeholder 2"/>
          <p:cNvSpPr>
            <a:spLocks noGrp="1"/>
          </p:cNvSpPr>
          <p:nvPr>
            <p:ph idx="1"/>
          </p:nvPr>
        </p:nvSpPr>
        <p:spPr>
          <a:xfrm>
            <a:off x="251520" y="4941168"/>
            <a:ext cx="8568952" cy="1700808"/>
          </a:xfrm>
        </p:spPr>
        <p:txBody>
          <a:bodyPr/>
          <a:lstStyle/>
          <a:p>
            <a:r>
              <a:rPr lang="en-GB" sz="2800" dirty="0" smtClean="0"/>
              <a:t>The only parameter needed here is  </a:t>
            </a:r>
            <a:r>
              <a:rPr lang="en-GB" sz="2800" b="1" dirty="0" err="1" smtClean="0">
                <a:latin typeface="Consolas" pitchFamily="49" charset="0"/>
                <a:cs typeface="Consolas" pitchFamily="49" charset="0"/>
              </a:rPr>
              <a:t>iMarks</a:t>
            </a:r>
            <a:endParaRPr lang="en-GB" sz="2800" b="1" dirty="0" smtClean="0">
              <a:latin typeface="Consolas" pitchFamily="49" charset="0"/>
              <a:cs typeface="Consolas" pitchFamily="49" charset="0"/>
            </a:endParaRPr>
          </a:p>
          <a:p>
            <a:r>
              <a:rPr lang="en-GB" sz="2800" dirty="0" smtClean="0"/>
              <a:t>The loop adds up the marks in the array, then the total is divided by the number of marks for the average</a:t>
            </a:r>
            <a:endParaRPr lang="en-US" sz="2800"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11</a:t>
            </a:fld>
            <a:endParaRPr lang="en-GB" dirty="0"/>
          </a:p>
        </p:txBody>
      </p:sp>
      <p:sp>
        <p:nvSpPr>
          <p:cNvPr id="5" name="Rectangle 4"/>
          <p:cNvSpPr/>
          <p:nvPr/>
        </p:nvSpPr>
        <p:spPr>
          <a:xfrm>
            <a:off x="179512" y="980728"/>
            <a:ext cx="8496944" cy="396044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2000" dirty="0" smtClean="0">
                <a:latin typeface="Consolas" pitchFamily="49" charset="0"/>
                <a:cs typeface="Consolas" pitchFamily="49" charset="0"/>
              </a:rPr>
              <a:t>static </a:t>
            </a:r>
            <a:r>
              <a:rPr lang="en-US" sz="2000" dirty="0" smtClean="0">
                <a:latin typeface="Consolas" pitchFamily="49" charset="0"/>
                <a:cs typeface="Consolas" pitchFamily="49" charset="0"/>
              </a:rPr>
              <a:t>void </a:t>
            </a:r>
            <a:r>
              <a:rPr lang="en-US" sz="2000" dirty="0" err="1" smtClean="0">
                <a:latin typeface="Consolas" pitchFamily="49" charset="0"/>
                <a:cs typeface="Consolas" pitchFamily="49" charset="0"/>
              </a:rPr>
              <a:t>DisplayAverage</a:t>
            </a:r>
            <a:r>
              <a:rPr lang="en-US" sz="2000" dirty="0" smtClean="0">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int</a:t>
            </a:r>
            <a:r>
              <a:rPr lang="en-US" sz="2000" dirty="0" smtClean="0">
                <a:solidFill>
                  <a:srgbClr val="FF0000"/>
                </a:solidFill>
                <a:latin typeface="Consolas" pitchFamily="49" charset="0"/>
                <a:cs typeface="Consolas" pitchFamily="49" charset="0"/>
              </a:rPr>
              <a:t>[] </a:t>
            </a:r>
            <a:r>
              <a:rPr lang="en-US" sz="2000" dirty="0" err="1" smtClean="0">
                <a:solidFill>
                  <a:srgbClr val="FF0000"/>
                </a:solidFill>
                <a:latin typeface="Consolas" pitchFamily="49" charset="0"/>
                <a:cs typeface="Consolas" pitchFamily="49" charset="0"/>
              </a:rPr>
              <a:t>iMarks</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iTotalMarks</a:t>
            </a:r>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0;</a:t>
            </a:r>
          </a:p>
          <a:p>
            <a:r>
              <a:rPr lang="en-US" sz="2000" dirty="0" smtClean="0">
                <a:latin typeface="Consolas" pitchFamily="49" charset="0"/>
                <a:cs typeface="Consolas" pitchFamily="49" charset="0"/>
              </a:rPr>
              <a:t>   double </a:t>
            </a:r>
            <a:r>
              <a:rPr lang="en-US" sz="2000" dirty="0" err="1" smtClean="0">
                <a:latin typeface="Consolas" pitchFamily="49" charset="0"/>
                <a:cs typeface="Consolas" pitchFamily="49" charset="0"/>
              </a:rPr>
              <a:t>dAverageMark</a:t>
            </a:r>
            <a:r>
              <a:rPr lang="en-US" sz="2000" dirty="0" smtClean="0">
                <a:latin typeface="Consolas" pitchFamily="49" charset="0"/>
                <a:cs typeface="Consolas" pitchFamily="49" charset="0"/>
              </a:rPr>
              <a:t>;</a:t>
            </a:r>
          </a:p>
          <a:p>
            <a:endParaRPr lang="en-US" sz="1200" dirty="0" smtClean="0">
              <a:latin typeface="Consolas" pitchFamily="49" charset="0"/>
              <a:cs typeface="Consolas" pitchFamily="49" charset="0"/>
            </a:endParaRPr>
          </a:p>
          <a:p>
            <a:r>
              <a:rPr lang="en-GB" sz="2000" dirty="0" smtClean="0">
                <a:latin typeface="Consolas" pitchFamily="49" charset="0"/>
                <a:cs typeface="Consolas" pitchFamily="49" charset="0"/>
              </a:rPr>
              <a:t>   for </a:t>
            </a:r>
            <a:r>
              <a:rPr lang="en-GB" sz="2000" dirty="0" smtClean="0">
                <a:latin typeface="Consolas" pitchFamily="49" charset="0"/>
                <a:cs typeface="Consolas" pitchFamily="49" charset="0"/>
              </a:rPr>
              <a:t>(</a:t>
            </a:r>
            <a:r>
              <a:rPr lang="en-GB" sz="2000" dirty="0" err="1" smtClean="0">
                <a:latin typeface="Consolas" pitchFamily="49" charset="0"/>
                <a:cs typeface="Consolas" pitchFamily="49" charset="0"/>
              </a:rPr>
              <a:t>iStudent</a:t>
            </a:r>
            <a:r>
              <a:rPr lang="en-GB" sz="2000" dirty="0" smtClean="0">
                <a:latin typeface="Consolas" pitchFamily="49" charset="0"/>
                <a:cs typeface="Consolas" pitchFamily="49" charset="0"/>
              </a:rPr>
              <a:t> = 0; </a:t>
            </a:r>
            <a:r>
              <a:rPr lang="en-GB" sz="2000" dirty="0" err="1" smtClean="0">
                <a:latin typeface="Consolas" pitchFamily="49" charset="0"/>
                <a:cs typeface="Consolas" pitchFamily="49" charset="0"/>
              </a:rPr>
              <a:t>iStudent</a:t>
            </a:r>
            <a:r>
              <a:rPr lang="en-GB" sz="2000" dirty="0" smtClean="0">
                <a:latin typeface="Consolas" pitchFamily="49" charset="0"/>
                <a:cs typeface="Consolas" pitchFamily="49" charset="0"/>
              </a:rPr>
              <a:t> &lt; </a:t>
            </a:r>
            <a:r>
              <a:rPr lang="en-GB" sz="2000" dirty="0" err="1" smtClean="0">
                <a:latin typeface="Consolas" pitchFamily="49" charset="0"/>
                <a:cs typeface="Consolas" pitchFamily="49" charset="0"/>
              </a:rPr>
              <a:t>iMarks.Length</a:t>
            </a: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iStudent</a:t>
            </a:r>
            <a:r>
              <a:rPr lang="en-GB"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iTotalMarks</a:t>
            </a:r>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a:t>
            </a:r>
            <a:r>
              <a:rPr lang="en-US" sz="2000" dirty="0" err="1" smtClean="0">
                <a:solidFill>
                  <a:srgbClr val="FF0000"/>
                </a:solidFill>
                <a:latin typeface="Consolas" pitchFamily="49" charset="0"/>
                <a:cs typeface="Consolas" pitchFamily="49" charset="0"/>
              </a:rPr>
              <a:t>iTotalMarks</a:t>
            </a:r>
            <a:r>
              <a:rPr lang="en-US" sz="2000" dirty="0" smtClean="0">
                <a:solidFill>
                  <a:srgbClr val="FF0000"/>
                </a:solidFill>
                <a:latin typeface="Consolas" pitchFamily="49" charset="0"/>
                <a:cs typeface="Consolas" pitchFamily="49" charset="0"/>
              </a:rPr>
              <a:t> + </a:t>
            </a:r>
            <a:r>
              <a:rPr lang="en-US" sz="2000" dirty="0" err="1" smtClean="0">
                <a:solidFill>
                  <a:srgbClr val="FF0000"/>
                </a:solidFill>
                <a:latin typeface="Consolas" pitchFamily="49" charset="0"/>
                <a:cs typeface="Consolas" pitchFamily="49" charset="0"/>
              </a:rPr>
              <a:t>iMarks</a:t>
            </a:r>
            <a:r>
              <a:rPr lang="en-US" sz="2000" dirty="0" smtClean="0">
                <a:solidFill>
                  <a:srgbClr val="FF0000"/>
                </a:solidFill>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err="1" smtClean="0">
                <a:solidFill>
                  <a:srgbClr val="FF0000"/>
                </a:solidFill>
                <a:latin typeface="Consolas" pitchFamily="49" charset="0"/>
                <a:cs typeface="Consolas" pitchFamily="49" charset="0"/>
              </a:rPr>
              <a:t>dAverageMark</a:t>
            </a:r>
            <a:r>
              <a:rPr lang="en-US" sz="2000" dirty="0" smtClean="0">
                <a:solidFill>
                  <a:srgbClr val="FF0000"/>
                </a:solidFill>
                <a:latin typeface="Consolas" pitchFamily="49" charset="0"/>
                <a:cs typeface="Consolas" pitchFamily="49" charset="0"/>
              </a:rPr>
              <a:t> </a:t>
            </a:r>
            <a:r>
              <a:rPr lang="en-US" sz="2000" dirty="0" smtClean="0">
                <a:solidFill>
                  <a:srgbClr val="FF0000"/>
                </a:solidFill>
                <a:latin typeface="Consolas" pitchFamily="49" charset="0"/>
                <a:cs typeface="Consolas" pitchFamily="49" charset="0"/>
              </a:rPr>
              <a:t>= (double) </a:t>
            </a:r>
            <a:r>
              <a:rPr lang="en-US" sz="2000" dirty="0" err="1" smtClean="0">
                <a:solidFill>
                  <a:srgbClr val="FF0000"/>
                </a:solidFill>
                <a:latin typeface="Consolas" pitchFamily="49" charset="0"/>
                <a:cs typeface="Consolas" pitchFamily="49" charset="0"/>
              </a:rPr>
              <a:t>iTotalMarks</a:t>
            </a:r>
            <a:r>
              <a:rPr lang="en-US" sz="2000" dirty="0" smtClean="0">
                <a:solidFill>
                  <a:srgbClr val="FF0000"/>
                </a:solidFill>
                <a:latin typeface="Consolas" pitchFamily="49" charset="0"/>
                <a:cs typeface="Consolas" pitchFamily="49" charset="0"/>
              </a:rPr>
              <a:t> / </a:t>
            </a:r>
            <a:r>
              <a:rPr lang="en-US" sz="2000" dirty="0" err="1" smtClean="0">
                <a:solidFill>
                  <a:srgbClr val="FF0000"/>
                </a:solidFill>
                <a:latin typeface="Consolas" pitchFamily="49" charset="0"/>
                <a:cs typeface="Consolas" pitchFamily="49" charset="0"/>
              </a:rPr>
              <a:t>iMarks.Length</a:t>
            </a:r>
            <a:r>
              <a:rPr lang="en-US" sz="2000" dirty="0" smtClean="0">
                <a:solidFill>
                  <a:srgbClr val="FF0000"/>
                </a:solidFill>
                <a:latin typeface="Consolas" pitchFamily="49" charset="0"/>
                <a:cs typeface="Consolas" pitchFamily="49" charset="0"/>
              </a:rPr>
              <a:t>;</a:t>
            </a: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("Average mark is " + </a:t>
            </a:r>
            <a:r>
              <a:rPr lang="en-US" sz="2000" dirty="0" err="1" smtClean="0">
                <a:latin typeface="Consolas" pitchFamily="49" charset="0"/>
                <a:cs typeface="Consolas" pitchFamily="49" charset="0"/>
              </a:rPr>
              <a:t>dAverageMark</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Finding the Highest Mark</a:t>
            </a:r>
            <a:endParaRPr lang="en-US" dirty="0"/>
          </a:p>
        </p:txBody>
      </p:sp>
      <p:sp>
        <p:nvSpPr>
          <p:cNvPr id="3" name="Content Placeholder 2"/>
          <p:cNvSpPr>
            <a:spLocks noGrp="1"/>
          </p:cNvSpPr>
          <p:nvPr>
            <p:ph idx="1"/>
          </p:nvPr>
        </p:nvSpPr>
        <p:spPr>
          <a:xfrm>
            <a:off x="251520" y="1340768"/>
            <a:ext cx="8640960" cy="5112568"/>
          </a:xfrm>
        </p:spPr>
        <p:txBody>
          <a:bodyPr/>
          <a:lstStyle/>
          <a:p>
            <a:r>
              <a:rPr lang="en-GB" dirty="0" smtClean="0"/>
              <a:t>Finding the highest (or lowest) value in an array can seem quite complicated, as the program can only examine one value at a time:</a:t>
            </a:r>
          </a:p>
          <a:p>
            <a:pPr lvl="1"/>
            <a:r>
              <a:rPr lang="en-GB" dirty="0" smtClean="0"/>
              <a:t>Is the first value in the array the highest? Yes, as it is the first one to be checked, so store its subscript</a:t>
            </a:r>
          </a:p>
          <a:p>
            <a:pPr lvl="1"/>
            <a:r>
              <a:rPr lang="en-GB" dirty="0" smtClean="0"/>
              <a:t>Is the next value in the array higher? If so, store its subscript, replacing the old one</a:t>
            </a:r>
          </a:p>
          <a:p>
            <a:pPr lvl="1"/>
            <a:r>
              <a:rPr lang="en-GB" dirty="0" smtClean="0"/>
              <a:t>Repeat till we reach the end of the array</a:t>
            </a:r>
          </a:p>
          <a:p>
            <a:pPr lvl="1"/>
            <a:r>
              <a:rPr lang="en-GB" dirty="0" smtClean="0"/>
              <a:t>The highest value will be at the position indicated by the stored subscript</a:t>
            </a:r>
          </a:p>
          <a:p>
            <a:pPr>
              <a:buNone/>
            </a:pPr>
            <a:endParaRPr lang="en-US" sz="2800"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12</a:t>
            </a:fld>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err="1" smtClean="0">
                <a:latin typeface="Consolas" pitchFamily="49" charset="0"/>
                <a:cs typeface="Consolas" pitchFamily="49" charset="0"/>
              </a:rPr>
              <a:t>DisplayHighest</a:t>
            </a:r>
            <a:r>
              <a:rPr lang="en-GB" dirty="0" smtClean="0">
                <a:latin typeface="Consolas" pitchFamily="49" charset="0"/>
                <a:cs typeface="Consolas" pitchFamily="49" charset="0"/>
              </a:rPr>
              <a:t>() </a:t>
            </a:r>
            <a:r>
              <a:rPr lang="en-GB" dirty="0" smtClean="0"/>
              <a:t>function</a:t>
            </a:r>
            <a:endParaRPr lang="en-US" dirty="0"/>
          </a:p>
        </p:txBody>
      </p:sp>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13</a:t>
            </a:fld>
            <a:endParaRPr lang="en-GB" sz="1400" dirty="0"/>
          </a:p>
        </p:txBody>
      </p:sp>
      <p:sp>
        <p:nvSpPr>
          <p:cNvPr id="5" name="Rectangle 4"/>
          <p:cNvSpPr/>
          <p:nvPr/>
        </p:nvSpPr>
        <p:spPr>
          <a:xfrm>
            <a:off x="395536" y="1556792"/>
            <a:ext cx="8496944" cy="4873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dirty="0" smtClean="0">
                <a:latin typeface="Consolas" pitchFamily="49" charset="0"/>
                <a:cs typeface="Consolas" pitchFamily="49" charset="0"/>
              </a:rPr>
              <a:t>static void </a:t>
            </a:r>
            <a:r>
              <a:rPr lang="en-GB" dirty="0" err="1" smtClean="0">
                <a:latin typeface="Consolas" pitchFamily="49" charset="0"/>
                <a:cs typeface="Consolas" pitchFamily="49" charset="0"/>
              </a:rPr>
              <a:t>DisplayHighest</a:t>
            </a:r>
            <a:r>
              <a:rPr lang="en-GB" dirty="0" smtClean="0">
                <a:latin typeface="Consolas" pitchFamily="49" charset="0"/>
                <a:cs typeface="Consolas" pitchFamily="49" charset="0"/>
              </a:rPr>
              <a:t>(string[]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Student</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iHighest</a:t>
            </a:r>
            <a:r>
              <a:rPr lang="en-GB" dirty="0" smtClean="0">
                <a:latin typeface="Consolas" pitchFamily="49" charset="0"/>
                <a:cs typeface="Consolas" pitchFamily="49" charset="0"/>
              </a:rPr>
              <a:t> = </a:t>
            </a:r>
            <a:r>
              <a:rPr lang="en-GB" dirty="0" smtClean="0">
                <a:latin typeface="Consolas" pitchFamily="49" charset="0"/>
                <a:cs typeface="Consolas" pitchFamily="49" charset="0"/>
              </a:rPr>
              <a:t>0; </a:t>
            </a:r>
            <a:r>
              <a:rPr lang="en-GB" dirty="0" smtClean="0">
                <a:solidFill>
                  <a:srgbClr val="00B050"/>
                </a:solidFill>
                <a:latin typeface="Consolas" pitchFamily="49" charset="0"/>
                <a:cs typeface="Consolas" pitchFamily="49" charset="0"/>
              </a:rPr>
              <a:t>//store first </a:t>
            </a:r>
            <a:r>
              <a:rPr lang="en-GB" dirty="0" smtClean="0">
                <a:solidFill>
                  <a:srgbClr val="00B050"/>
                </a:solidFill>
                <a:latin typeface="Consolas" pitchFamily="49" charset="0"/>
                <a:cs typeface="Consolas" pitchFamily="49" charset="0"/>
              </a:rPr>
              <a:t>subscript </a:t>
            </a:r>
            <a:r>
              <a:rPr lang="en-GB" dirty="0" smtClean="0">
                <a:solidFill>
                  <a:srgbClr val="00B050"/>
                </a:solidFill>
                <a:latin typeface="Consolas" pitchFamily="49" charset="0"/>
                <a:cs typeface="Consolas" pitchFamily="49" charset="0"/>
              </a:rPr>
              <a:t>(highest </a:t>
            </a:r>
            <a:r>
              <a:rPr lang="en-GB" dirty="0" smtClean="0">
                <a:solidFill>
                  <a:srgbClr val="00B050"/>
                </a:solidFill>
                <a:latin typeface="Consolas" pitchFamily="49" charset="0"/>
                <a:cs typeface="Consolas" pitchFamily="49" charset="0"/>
              </a:rPr>
              <a:t>mark so </a:t>
            </a:r>
            <a:r>
              <a:rPr lang="en-GB" dirty="0" smtClean="0">
                <a:solidFill>
                  <a:srgbClr val="00B050"/>
                </a:solidFill>
                <a:latin typeface="Consolas" pitchFamily="49" charset="0"/>
                <a:cs typeface="Consolas" pitchFamily="49" charset="0"/>
              </a:rPr>
              <a:t>far)</a:t>
            </a:r>
          </a:p>
          <a:p>
            <a:r>
              <a:rPr lang="en-US" dirty="0" smtClean="0">
                <a:latin typeface="Consolas" pitchFamily="49" charset="0"/>
                <a:cs typeface="Consolas" pitchFamily="49" charset="0"/>
              </a:rPr>
              <a:t>     </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  </a:t>
            </a:r>
            <a:r>
              <a:rPr lang="en-US" dirty="0" smtClean="0">
                <a:solidFill>
                  <a:srgbClr val="00B050"/>
                </a:solidFill>
                <a:latin typeface="Consolas" pitchFamily="49" charset="0"/>
                <a:cs typeface="Consolas" pitchFamily="49" charset="0"/>
              </a:rPr>
              <a:t>//search rest of array</a:t>
            </a:r>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for </a:t>
            </a:r>
            <a:r>
              <a:rPr lang="en-GB" dirty="0" smtClean="0">
                <a:latin typeface="Consolas" pitchFamily="49" charset="0"/>
                <a:cs typeface="Consolas" pitchFamily="49" charset="0"/>
              </a:rPr>
              <a:t>(</a:t>
            </a:r>
            <a:r>
              <a:rPr lang="en-GB" dirty="0" err="1" smtClean="0">
                <a:solidFill>
                  <a:srgbClr val="FF0000"/>
                </a:solidFill>
                <a:latin typeface="Consolas" pitchFamily="49" charset="0"/>
                <a:cs typeface="Consolas" pitchFamily="49" charset="0"/>
              </a:rPr>
              <a:t>iStudent</a:t>
            </a:r>
            <a:r>
              <a:rPr lang="en-GB" dirty="0" smtClean="0">
                <a:solidFill>
                  <a:srgbClr val="FF0000"/>
                </a:solidFill>
                <a:latin typeface="Consolas" pitchFamily="49" charset="0"/>
                <a:cs typeface="Consolas" pitchFamily="49" charset="0"/>
              </a:rPr>
              <a:t> = 1</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&lt; </a:t>
            </a:r>
            <a:r>
              <a:rPr lang="en-GB" dirty="0" err="1" smtClean="0">
                <a:latin typeface="Consolas" pitchFamily="49" charset="0"/>
                <a:cs typeface="Consolas" pitchFamily="49" charset="0"/>
              </a:rPr>
              <a:t>iMarks.Length</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 </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smtClean="0">
                <a:solidFill>
                  <a:srgbClr val="FF0000"/>
                </a:solidFill>
                <a:latin typeface="Consolas" pitchFamily="49" charset="0"/>
                <a:cs typeface="Consolas" pitchFamily="49" charset="0"/>
              </a:rPr>
              <a:t>if </a:t>
            </a:r>
            <a:r>
              <a:rPr lang="en-US" dirty="0" smtClean="0">
                <a:solidFill>
                  <a:srgbClr val="FF0000"/>
                </a:solidFill>
                <a:latin typeface="Consolas" pitchFamily="49" charset="0"/>
                <a:cs typeface="Consolas" pitchFamily="49" charset="0"/>
              </a:rPr>
              <a:t>(</a:t>
            </a:r>
            <a:r>
              <a:rPr lang="en-US" dirty="0" err="1" smtClean="0">
                <a:solidFill>
                  <a:srgbClr val="FF0000"/>
                </a:solidFill>
                <a:latin typeface="Consolas" pitchFamily="49" charset="0"/>
                <a:cs typeface="Consolas" pitchFamily="49" charset="0"/>
              </a:rPr>
              <a:t>iMarks</a:t>
            </a:r>
            <a:r>
              <a:rPr lang="en-US" dirty="0" smtClean="0">
                <a:solidFill>
                  <a:srgbClr val="FF0000"/>
                </a:solidFill>
                <a:latin typeface="Consolas" pitchFamily="49" charset="0"/>
                <a:cs typeface="Consolas" pitchFamily="49" charset="0"/>
              </a:rPr>
              <a:t>[</a:t>
            </a:r>
            <a:r>
              <a:rPr lang="en-US" dirty="0" err="1" smtClean="0">
                <a:solidFill>
                  <a:srgbClr val="FF0000"/>
                </a:solidFill>
                <a:latin typeface="Consolas" pitchFamily="49" charset="0"/>
                <a:cs typeface="Consolas" pitchFamily="49" charset="0"/>
              </a:rPr>
              <a:t>iStudent</a:t>
            </a:r>
            <a:r>
              <a:rPr lang="en-US" dirty="0" smtClean="0">
                <a:solidFill>
                  <a:srgbClr val="FF0000"/>
                </a:solidFill>
                <a:latin typeface="Consolas" pitchFamily="49" charset="0"/>
                <a:cs typeface="Consolas" pitchFamily="49" charset="0"/>
              </a:rPr>
              <a:t>] &gt; </a:t>
            </a:r>
            <a:r>
              <a:rPr lang="en-US" dirty="0" err="1" smtClean="0">
                <a:solidFill>
                  <a:srgbClr val="FF0000"/>
                </a:solidFill>
                <a:latin typeface="Consolas" pitchFamily="49" charset="0"/>
                <a:cs typeface="Consolas" pitchFamily="49" charset="0"/>
              </a:rPr>
              <a:t>iMarks</a:t>
            </a:r>
            <a:r>
              <a:rPr lang="en-US" dirty="0" smtClean="0">
                <a:solidFill>
                  <a:srgbClr val="FF0000"/>
                </a:solidFill>
                <a:latin typeface="Consolas" pitchFamily="49" charset="0"/>
                <a:cs typeface="Consolas" pitchFamily="49" charset="0"/>
              </a:rPr>
              <a:t>[</a:t>
            </a:r>
            <a:r>
              <a:rPr lang="en-US" dirty="0" err="1" smtClean="0">
                <a:solidFill>
                  <a:srgbClr val="FF0000"/>
                </a:solidFill>
                <a:latin typeface="Consolas" pitchFamily="49" charset="0"/>
                <a:cs typeface="Consolas" pitchFamily="49" charset="0"/>
              </a:rPr>
              <a:t>iHighest</a:t>
            </a:r>
            <a:r>
              <a:rPr lang="en-US" dirty="0" smtClean="0">
                <a:solidFill>
                  <a:srgbClr val="FF0000"/>
                </a:solidFill>
                <a:latin typeface="Consolas" pitchFamily="49" charset="0"/>
                <a:cs typeface="Consolas" pitchFamily="49" charset="0"/>
              </a:rPr>
              <a:t>] ) </a:t>
            </a:r>
            <a:endParaRPr lang="en-US" dirty="0" smtClean="0">
              <a:solidFill>
                <a:srgbClr val="FF0000"/>
              </a:solidFill>
              <a:latin typeface="Consolas" pitchFamily="49" charset="0"/>
              <a:cs typeface="Consolas" pitchFamily="49" charset="0"/>
            </a:endParaRPr>
          </a:p>
          <a:p>
            <a:r>
              <a:rPr lang="en-US" dirty="0" smtClean="0">
                <a:latin typeface="Consolas" pitchFamily="49" charset="0"/>
                <a:cs typeface="Consolas" pitchFamily="49" charset="0"/>
              </a:rPr>
              <a:t>      {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smtClean="0">
                <a:solidFill>
                  <a:srgbClr val="00B050"/>
                </a:solidFill>
                <a:latin typeface="Consolas" pitchFamily="49" charset="0"/>
                <a:cs typeface="Consolas" pitchFamily="49" charset="0"/>
              </a:rPr>
              <a:t>//store new subscript (new highest mark)</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        </a:t>
            </a:r>
            <a:r>
              <a:rPr lang="en-US" dirty="0" err="1" smtClean="0">
                <a:solidFill>
                  <a:srgbClr val="FF0000"/>
                </a:solidFill>
                <a:latin typeface="Consolas" pitchFamily="49" charset="0"/>
                <a:cs typeface="Consolas" pitchFamily="49" charset="0"/>
              </a:rPr>
              <a:t>iHighest</a:t>
            </a:r>
            <a:r>
              <a:rPr lang="en-US" dirty="0" smtClean="0">
                <a:solidFill>
                  <a:srgbClr val="FF0000"/>
                </a:solidFill>
                <a:latin typeface="Consolas" pitchFamily="49" charset="0"/>
                <a:cs typeface="Consolas" pitchFamily="49" charset="0"/>
              </a:rPr>
              <a:t> </a:t>
            </a:r>
            <a:r>
              <a:rPr lang="en-US" dirty="0" smtClean="0">
                <a:solidFill>
                  <a:srgbClr val="FF0000"/>
                </a:solidFill>
                <a:latin typeface="Consolas" pitchFamily="49" charset="0"/>
                <a:cs typeface="Consolas" pitchFamily="49" charset="0"/>
              </a:rPr>
              <a:t>= </a:t>
            </a:r>
            <a:r>
              <a:rPr lang="en-US" dirty="0" err="1" smtClean="0">
                <a:solidFill>
                  <a:srgbClr val="FF0000"/>
                </a:solidFill>
                <a:latin typeface="Consolas" pitchFamily="49" charset="0"/>
                <a:cs typeface="Consolas" pitchFamily="49" charset="0"/>
              </a:rPr>
              <a:t>iStudent</a:t>
            </a:r>
            <a:r>
              <a:rPr lang="en-US" dirty="0" smtClean="0">
                <a:solidFill>
                  <a:srgbClr val="FF0000"/>
                </a:solidFill>
                <a:latin typeface="Consolas" pitchFamily="49" charset="0"/>
                <a:cs typeface="Consolas" pitchFamily="49" charset="0"/>
              </a:rPr>
              <a:t>;</a:t>
            </a:r>
          </a:p>
          <a:p>
            <a:r>
              <a:rPr lang="en-US" dirty="0" smtClean="0">
                <a:latin typeface="Consolas" pitchFamily="49" charset="0"/>
                <a:cs typeface="Consolas" pitchFamily="49" charset="0"/>
              </a:rPr>
              <a:t>      }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Console.WriteLine</a:t>
            </a:r>
            <a:r>
              <a:rPr lang="en-GB" dirty="0" smtClean="0">
                <a:latin typeface="Consolas" pitchFamily="49" charset="0"/>
                <a:cs typeface="Consolas" pitchFamily="49" charset="0"/>
              </a:rPr>
              <a:t>("Highest mark " +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iHighest</a:t>
            </a:r>
            <a:r>
              <a:rPr lang="en-GB" dirty="0" smtClean="0">
                <a:latin typeface="Consolas" pitchFamily="49" charset="0"/>
                <a:cs typeface="Consolas" pitchFamily="49" charset="0"/>
              </a:rPr>
              <a:t>] </a:t>
            </a:r>
            <a:r>
              <a:rPr lang="en-GB" dirty="0" smtClean="0">
                <a:latin typeface="Consolas" pitchFamily="49" charset="0"/>
                <a:cs typeface="Consolas" pitchFamily="49" charset="0"/>
              </a:rPr>
              <a:t>+ " " </a:t>
            </a:r>
            <a:endParaRPr lang="en-GB" dirty="0" smtClean="0">
              <a:latin typeface="Consolas" pitchFamily="49" charset="0"/>
              <a:cs typeface="Consolas" pitchFamily="49" charset="0"/>
            </a:endParaRPr>
          </a:p>
          <a:p>
            <a:r>
              <a:rPr lang="en-GB" dirty="0" smtClean="0">
                <a:latin typeface="Consolas" pitchFamily="49" charset="0"/>
                <a:cs typeface="Consolas" pitchFamily="49" charset="0"/>
              </a:rPr>
              <a:t>                                     +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iHighest</a:t>
            </a:r>
            <a:r>
              <a:rPr lang="en-GB" dirty="0" smtClean="0">
                <a:latin typeface="Consolas" pitchFamily="49" charset="0"/>
                <a:cs typeface="Consolas" pitchFamily="49" charset="0"/>
              </a:rPr>
              <a:t>] );</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Functions</a:t>
            </a:r>
            <a:endParaRPr lang="en-US" dirty="0"/>
          </a:p>
        </p:txBody>
      </p:sp>
      <p:sp>
        <p:nvSpPr>
          <p:cNvPr id="4" name="Content Placeholder 3"/>
          <p:cNvSpPr>
            <a:spLocks noGrp="1"/>
          </p:cNvSpPr>
          <p:nvPr>
            <p:ph idx="1"/>
          </p:nvPr>
        </p:nvSpPr>
        <p:spPr/>
        <p:txBody>
          <a:bodyPr/>
          <a:lstStyle/>
          <a:p>
            <a:r>
              <a:rPr lang="en-GB" dirty="0" err="1" smtClean="0">
                <a:latin typeface="Consolas" pitchFamily="49" charset="0"/>
                <a:cs typeface="Consolas" pitchFamily="49" charset="0"/>
              </a:rPr>
              <a:t>DisplayLowest</a:t>
            </a:r>
            <a:r>
              <a:rPr lang="en-GB" dirty="0" smtClean="0">
                <a:latin typeface="Consolas" pitchFamily="49" charset="0"/>
                <a:cs typeface="Consolas" pitchFamily="49" charset="0"/>
              </a:rPr>
              <a:t>() </a:t>
            </a:r>
            <a:r>
              <a:rPr lang="en-GB" dirty="0" smtClean="0"/>
              <a:t>function</a:t>
            </a:r>
          </a:p>
          <a:p>
            <a:pPr lvl="1"/>
            <a:r>
              <a:rPr lang="en-GB" dirty="0" smtClean="0"/>
              <a:t>This function is very similar to the previous one so the detail is left for you to look through.</a:t>
            </a:r>
          </a:p>
          <a:p>
            <a:r>
              <a:rPr lang="en-GB" dirty="0" err="1" smtClean="0">
                <a:latin typeface="Consolas" pitchFamily="49" charset="0"/>
                <a:cs typeface="Consolas" pitchFamily="49" charset="0"/>
              </a:rPr>
              <a:t>DisplayGrades</a:t>
            </a:r>
            <a:r>
              <a:rPr lang="en-GB" dirty="0" smtClean="0">
                <a:latin typeface="Consolas" pitchFamily="49" charset="0"/>
                <a:cs typeface="Consolas" pitchFamily="49" charset="0"/>
              </a:rPr>
              <a:t>() </a:t>
            </a:r>
            <a:r>
              <a:rPr lang="en-GB" dirty="0" smtClean="0"/>
              <a:t>function</a:t>
            </a:r>
          </a:p>
          <a:p>
            <a:pPr lvl="1"/>
            <a:r>
              <a:rPr lang="en-GB" dirty="0" smtClean="0"/>
              <a:t>Not discussed in lecture – see listing at end of slides</a:t>
            </a:r>
          </a:p>
          <a:p>
            <a:pPr lvl="1"/>
            <a:r>
              <a:rPr lang="en-GB" dirty="0" smtClean="0"/>
              <a:t>Also see section 8.4.2 of the Unit 2 workbook which explains how to search an array for a range match</a:t>
            </a:r>
          </a:p>
          <a:p>
            <a:pPr lvl="1">
              <a:buNone/>
            </a:pPr>
            <a:endParaRPr lang="en-GB" dirty="0" smtClean="0"/>
          </a:p>
        </p:txBody>
      </p:sp>
      <p:sp>
        <p:nvSpPr>
          <p:cNvPr id="3" name="Slide Number Placeholder 2"/>
          <p:cNvSpPr>
            <a:spLocks noGrp="1"/>
          </p:cNvSpPr>
          <p:nvPr>
            <p:ph type="sldNum" sz="quarter" idx="11"/>
          </p:nvPr>
        </p:nvSpPr>
        <p:spPr/>
        <p:txBody>
          <a:bodyPr/>
          <a:lstStyle/>
          <a:p>
            <a:pPr>
              <a:defRPr/>
            </a:pPr>
            <a:fld id="{0B4B0B25-B729-4E04-97A7-BCDB83D02512}"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smtClean="0"/>
              <a:t>Demonstration</a:t>
            </a:r>
            <a:endParaRPr lang="en-US" dirty="0"/>
          </a:p>
        </p:txBody>
      </p:sp>
      <p:sp>
        <p:nvSpPr>
          <p:cNvPr id="6" name="Subtitle 5"/>
          <p:cNvSpPr>
            <a:spLocks noGrp="1"/>
          </p:cNvSpPr>
          <p:nvPr>
            <p:ph type="subTitle" idx="1"/>
          </p:nvPr>
        </p:nvSpPr>
        <p:spPr/>
        <p:txBody>
          <a:bodyPr/>
          <a:lstStyle/>
          <a:p>
            <a:r>
              <a:rPr lang="en-GB" dirty="0" smtClean="0"/>
              <a:t>StudentArrayDemo.sln</a:t>
            </a:r>
            <a:endParaRPr lang="en-US" dirty="0"/>
          </a:p>
        </p:txBody>
      </p:sp>
      <p:sp>
        <p:nvSpPr>
          <p:cNvPr id="4" name="Slide Number Placeholder 3"/>
          <p:cNvSpPr>
            <a:spLocks noGrp="1"/>
          </p:cNvSpPr>
          <p:nvPr>
            <p:ph type="sldNum" sz="quarter" idx="10"/>
          </p:nvPr>
        </p:nvSpPr>
        <p:spPr/>
        <p:txBody>
          <a:bodyPr/>
          <a:lstStyle/>
          <a:p>
            <a:pPr>
              <a:defRPr/>
            </a:pPr>
            <a:fld id="{BC96A45B-24B0-4EF2-B259-8827B0C0173D}" type="slidenum">
              <a:rPr lang="en-GB" smtClean="0"/>
              <a:pPr>
                <a:defRPr/>
              </a:pPr>
              <a:t>15</a:t>
            </a:fld>
            <a:endParaRPr lang="en-GB"/>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Improving the Program</a:t>
            </a:r>
            <a:endParaRPr lang="en-US" dirty="0"/>
          </a:p>
        </p:txBody>
      </p:sp>
      <p:sp>
        <p:nvSpPr>
          <p:cNvPr id="3" name="Content Placeholder 2"/>
          <p:cNvSpPr>
            <a:spLocks noGrp="1"/>
          </p:cNvSpPr>
          <p:nvPr>
            <p:ph idx="1"/>
          </p:nvPr>
        </p:nvSpPr>
        <p:spPr/>
        <p:txBody>
          <a:bodyPr/>
          <a:lstStyle/>
          <a:p>
            <a:r>
              <a:rPr lang="en-GB" dirty="0" smtClean="0"/>
              <a:t>The previous program could only handle one set of marks, for a class of students</a:t>
            </a:r>
          </a:p>
          <a:p>
            <a:r>
              <a:rPr lang="en-GB" dirty="0" smtClean="0"/>
              <a:t>Suppose we want to store results for a class of 150 students taking five assessments each</a:t>
            </a:r>
          </a:p>
          <a:p>
            <a:r>
              <a:rPr lang="en-GB" dirty="0" smtClean="0"/>
              <a:t>We would use </a:t>
            </a:r>
            <a:r>
              <a:rPr lang="en-GB" b="1" dirty="0" smtClean="0"/>
              <a:t>a two-dimensional array </a:t>
            </a:r>
          </a:p>
          <a:p>
            <a:pPr lvl="1"/>
            <a:r>
              <a:rPr lang="en-GB" dirty="0" smtClean="0"/>
              <a:t>A grid with 150 rows and 5 columns</a:t>
            </a:r>
          </a:p>
          <a:p>
            <a:r>
              <a:rPr lang="en-GB" dirty="0" smtClean="0"/>
              <a:t>The next example will keep it simpler, with a grid of 5 rows and 2 columns</a:t>
            </a:r>
            <a:endParaRPr lang="en-US"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16</a:t>
            </a:fld>
            <a:endParaRPr lang="en-GB"/>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850106"/>
          </a:xfrm>
        </p:spPr>
        <p:txBody>
          <a:bodyPr/>
          <a:lstStyle/>
          <a:p>
            <a:r>
              <a:rPr lang="en-US" dirty="0" smtClean="0"/>
              <a:t>Two-dimensional (2-d) Arrays</a:t>
            </a:r>
            <a:endParaRPr lang="en-US" dirty="0"/>
          </a:p>
        </p:txBody>
      </p:sp>
      <p:sp>
        <p:nvSpPr>
          <p:cNvPr id="4" name="Slide Number Placeholder 3"/>
          <p:cNvSpPr>
            <a:spLocks noGrp="1"/>
          </p:cNvSpPr>
          <p:nvPr>
            <p:ph type="sldNum" sz="quarter" idx="12"/>
          </p:nvPr>
        </p:nvSpPr>
        <p:spPr/>
        <p:txBody>
          <a:bodyPr/>
          <a:lstStyle/>
          <a:p>
            <a:pPr algn="r">
              <a:defRPr/>
            </a:pPr>
            <a:r>
              <a:rPr lang="en-GB" sz="1400" dirty="0" smtClean="0"/>
              <a:t>15</a:t>
            </a:r>
            <a:endParaRPr lang="en-GB" sz="1400" dirty="0"/>
          </a:p>
        </p:txBody>
      </p:sp>
      <p:sp>
        <p:nvSpPr>
          <p:cNvPr id="7" name="TextBox 6"/>
          <p:cNvSpPr txBox="1"/>
          <p:nvPr/>
        </p:nvSpPr>
        <p:spPr>
          <a:xfrm>
            <a:off x="323528" y="1268760"/>
            <a:ext cx="8496944" cy="2062103"/>
          </a:xfrm>
          <a:prstGeom prst="rect">
            <a:avLst/>
          </a:prstGeom>
          <a:noFill/>
        </p:spPr>
        <p:txBody>
          <a:bodyPr wrap="square" rtlCol="0">
            <a:spAutoFit/>
          </a:bodyPr>
          <a:lstStyle/>
          <a:p>
            <a:pPr marL="365125" indent="-365125">
              <a:buFont typeface="Arial" pitchFamily="34" charset="0"/>
              <a:buChar char="•"/>
            </a:pPr>
            <a:r>
              <a:rPr lang="en-US" sz="3200" dirty="0" smtClean="0">
                <a:latin typeface="+mn-lt"/>
              </a:rPr>
              <a:t>All </a:t>
            </a:r>
            <a:r>
              <a:rPr lang="en-US" sz="3200" dirty="0" smtClean="0">
                <a:latin typeface="+mn-lt"/>
              </a:rPr>
              <a:t>elements in the </a:t>
            </a:r>
            <a:r>
              <a:rPr lang="en-US" sz="3200" dirty="0" smtClean="0">
                <a:latin typeface="+mn-lt"/>
              </a:rPr>
              <a:t>2-d array </a:t>
            </a:r>
            <a:r>
              <a:rPr lang="en-US" sz="3200" dirty="0" smtClean="0">
                <a:latin typeface="+mn-lt"/>
              </a:rPr>
              <a:t>must hold values of the same data type. </a:t>
            </a:r>
            <a:endParaRPr lang="en-US" sz="3200" dirty="0" smtClean="0">
              <a:latin typeface="+mn-lt"/>
            </a:endParaRPr>
          </a:p>
          <a:p>
            <a:pPr marL="365125" indent="-365125">
              <a:buFont typeface="Arial" pitchFamily="34" charset="0"/>
              <a:buChar char="•"/>
            </a:pPr>
            <a:r>
              <a:rPr lang="en-US" sz="3200" dirty="0" smtClean="0">
                <a:latin typeface="+mn-lt"/>
              </a:rPr>
              <a:t>This </a:t>
            </a:r>
            <a:r>
              <a:rPr lang="en-US" sz="3200" dirty="0" smtClean="0">
                <a:latin typeface="+mn-lt"/>
              </a:rPr>
              <a:t>array </a:t>
            </a:r>
            <a:r>
              <a:rPr lang="en-US" sz="3200" dirty="0" smtClean="0">
                <a:latin typeface="+mn-lt"/>
              </a:rPr>
              <a:t>might </a:t>
            </a:r>
            <a:r>
              <a:rPr lang="en-US" sz="3200" dirty="0" smtClean="0">
                <a:latin typeface="+mn-lt"/>
              </a:rPr>
              <a:t>hold a set of </a:t>
            </a:r>
            <a:r>
              <a:rPr lang="en-US" sz="3200" dirty="0" smtClean="0">
                <a:latin typeface="+mn-lt"/>
              </a:rPr>
              <a:t>two </a:t>
            </a:r>
            <a:r>
              <a:rPr lang="en-US" sz="3200" dirty="0" smtClean="0">
                <a:latin typeface="+mn-lt"/>
              </a:rPr>
              <a:t>assignment marks for a class of </a:t>
            </a:r>
            <a:r>
              <a:rPr lang="en-US" sz="3200" dirty="0" smtClean="0">
                <a:latin typeface="+mn-lt"/>
              </a:rPr>
              <a:t>five </a:t>
            </a:r>
            <a:r>
              <a:rPr lang="en-US" sz="3200" dirty="0" smtClean="0">
                <a:latin typeface="+mn-lt"/>
              </a:rPr>
              <a:t>students.</a:t>
            </a:r>
            <a:endParaRPr lang="en-US" sz="3200" dirty="0">
              <a:latin typeface="+mn-lt"/>
            </a:endParaRPr>
          </a:p>
        </p:txBody>
      </p:sp>
      <p:graphicFrame>
        <p:nvGraphicFramePr>
          <p:cNvPr id="8" name="Table 7"/>
          <p:cNvGraphicFramePr>
            <a:graphicFrameLocks noGrp="1"/>
          </p:cNvGraphicFramePr>
          <p:nvPr/>
        </p:nvGraphicFramePr>
        <p:xfrm>
          <a:off x="2267744" y="3861048"/>
          <a:ext cx="4064000" cy="2286000"/>
        </p:xfrm>
        <a:graphic>
          <a:graphicData uri="http://schemas.openxmlformats.org/drawingml/2006/table">
            <a:tbl>
              <a:tblPr firstRow="1" bandRow="1">
                <a:tableStyleId>{5C22544A-7EE6-4342-B048-85BDC9FD1C3A}</a:tableStyleId>
              </a:tblPr>
              <a:tblGrid>
                <a:gridCol w="2032000"/>
                <a:gridCol w="2032000"/>
              </a:tblGrid>
              <a:tr h="370840">
                <a:tc>
                  <a:txBody>
                    <a:bodyPr/>
                    <a:lstStyle/>
                    <a:p>
                      <a:pPr algn="ctr"/>
                      <a:r>
                        <a:rPr lang="en-US" sz="2400" b="1" dirty="0" smtClean="0">
                          <a:solidFill>
                            <a:schemeClr val="tx1"/>
                          </a:solidFill>
                        </a:rPr>
                        <a:t>45</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smtClean="0">
                          <a:solidFill>
                            <a:schemeClr val="tx1"/>
                          </a:solidFill>
                        </a:rPr>
                        <a:t>51</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sz="2400" b="1" dirty="0" smtClean="0">
                          <a:solidFill>
                            <a:schemeClr val="tx1"/>
                          </a:solidFill>
                        </a:rPr>
                        <a:t>72</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smtClean="0">
                          <a:solidFill>
                            <a:schemeClr val="tx1"/>
                          </a:solidFill>
                        </a:rPr>
                        <a:t>73</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sz="2400" b="1" dirty="0" smtClean="0">
                          <a:solidFill>
                            <a:schemeClr val="tx1"/>
                          </a:solidFill>
                        </a:rPr>
                        <a:t>35</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smtClean="0">
                          <a:solidFill>
                            <a:schemeClr val="tx1"/>
                          </a:solidFill>
                        </a:rPr>
                        <a:t>25</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sz="2400" b="1" dirty="0" smtClean="0">
                          <a:solidFill>
                            <a:schemeClr val="tx1"/>
                          </a:solidFill>
                        </a:rPr>
                        <a:t>84</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smtClean="0">
                          <a:solidFill>
                            <a:schemeClr val="tx1"/>
                          </a:solidFill>
                        </a:rPr>
                        <a:t>88</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GB" sz="2400" b="1" dirty="0" smtClean="0">
                          <a:solidFill>
                            <a:schemeClr val="tx1"/>
                          </a:solidFill>
                        </a:rPr>
                        <a:t>58</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1" dirty="0" smtClean="0">
                          <a:solidFill>
                            <a:schemeClr val="tx1"/>
                          </a:solidFill>
                        </a:rPr>
                        <a:t>68</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Down Arrow 8"/>
          <p:cNvSpPr/>
          <p:nvPr/>
        </p:nvSpPr>
        <p:spPr>
          <a:xfrm>
            <a:off x="3059832" y="3429000"/>
            <a:ext cx="360040" cy="36004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Right Arrow 9"/>
          <p:cNvSpPr/>
          <p:nvPr/>
        </p:nvSpPr>
        <p:spPr>
          <a:xfrm>
            <a:off x="1547664" y="4365104"/>
            <a:ext cx="360040" cy="2880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95536" y="4797152"/>
            <a:ext cx="1800200" cy="369332"/>
          </a:xfrm>
          <a:prstGeom prst="rect">
            <a:avLst/>
          </a:prstGeom>
          <a:noFill/>
        </p:spPr>
        <p:txBody>
          <a:bodyPr wrap="square" rtlCol="0">
            <a:spAutoFit/>
          </a:bodyPr>
          <a:lstStyle/>
          <a:p>
            <a:r>
              <a:rPr lang="en-US" dirty="0" smtClean="0"/>
              <a:t>Row = Student</a:t>
            </a:r>
            <a:endParaRPr lang="en-US" dirty="0"/>
          </a:p>
        </p:txBody>
      </p:sp>
      <p:sp>
        <p:nvSpPr>
          <p:cNvPr id="12" name="TextBox 11"/>
          <p:cNvSpPr txBox="1"/>
          <p:nvPr/>
        </p:nvSpPr>
        <p:spPr>
          <a:xfrm>
            <a:off x="3635896" y="3356992"/>
            <a:ext cx="3744416" cy="369332"/>
          </a:xfrm>
          <a:prstGeom prst="rect">
            <a:avLst/>
          </a:prstGeom>
          <a:noFill/>
        </p:spPr>
        <p:txBody>
          <a:bodyPr wrap="square" rtlCol="0">
            <a:spAutoFit/>
          </a:bodyPr>
          <a:lstStyle/>
          <a:p>
            <a:r>
              <a:rPr lang="en-US" dirty="0" smtClean="0"/>
              <a:t>Column = Mark for an assignment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sldNum" sz="quarter" idx="11"/>
          </p:nvPr>
        </p:nvSpPr>
        <p:spPr>
          <a:noFill/>
        </p:spPr>
        <p:txBody>
          <a:bodyPr/>
          <a:lstStyle/>
          <a:p>
            <a:fld id="{19855B8A-F0E8-4FDF-84FB-3705BE3F6ECE}" type="slidenum">
              <a:rPr lang="en-GB" smtClean="0"/>
              <a:pPr/>
              <a:t>18</a:t>
            </a:fld>
            <a:endParaRPr lang="en-GB" dirty="0" smtClean="0"/>
          </a:p>
        </p:txBody>
      </p:sp>
      <p:sp>
        <p:nvSpPr>
          <p:cNvPr id="24579" name="Rectangle 2"/>
          <p:cNvSpPr>
            <a:spLocks noGrp="1"/>
          </p:cNvSpPr>
          <p:nvPr>
            <p:ph type="title"/>
          </p:nvPr>
        </p:nvSpPr>
        <p:spPr>
          <a:xfrm>
            <a:off x="457200" y="274638"/>
            <a:ext cx="8229600" cy="777875"/>
          </a:xfrm>
        </p:spPr>
        <p:txBody>
          <a:bodyPr/>
          <a:lstStyle/>
          <a:p>
            <a:r>
              <a:rPr lang="en-GB" dirty="0" smtClean="0"/>
              <a:t>Two-dimensional arrays</a:t>
            </a:r>
          </a:p>
        </p:txBody>
      </p:sp>
      <p:sp>
        <p:nvSpPr>
          <p:cNvPr id="7" name="TextBox 6"/>
          <p:cNvSpPr txBox="1"/>
          <p:nvPr/>
        </p:nvSpPr>
        <p:spPr>
          <a:xfrm>
            <a:off x="755576" y="1196752"/>
            <a:ext cx="7776864" cy="1661993"/>
          </a:xfrm>
          <a:prstGeom prst="rect">
            <a:avLst/>
          </a:prstGeom>
          <a:noFill/>
        </p:spPr>
        <p:txBody>
          <a:bodyPr wrap="square" rtlCol="0">
            <a:spAutoFit/>
          </a:bodyPr>
          <a:lstStyle/>
          <a:p>
            <a:r>
              <a:rPr lang="en-GB" sz="2800" dirty="0" smtClean="0"/>
              <a:t>To identify each separate mark in the array, we need two subscripts – one for the row and one for the column</a:t>
            </a:r>
          </a:p>
          <a:p>
            <a:endParaRPr lang="en-GB" dirty="0"/>
          </a:p>
        </p:txBody>
      </p:sp>
      <p:sp>
        <p:nvSpPr>
          <p:cNvPr id="8" name="TextBox 7"/>
          <p:cNvSpPr txBox="1"/>
          <p:nvPr/>
        </p:nvSpPr>
        <p:spPr>
          <a:xfrm>
            <a:off x="5076056" y="6165304"/>
            <a:ext cx="2088232" cy="369332"/>
          </a:xfrm>
          <a:prstGeom prst="rect">
            <a:avLst/>
          </a:prstGeom>
          <a:noFill/>
        </p:spPr>
        <p:txBody>
          <a:bodyPr wrap="square" rtlCol="0">
            <a:spAutoFit/>
          </a:bodyPr>
          <a:lstStyle/>
          <a:p>
            <a:endParaRPr lang="en-GB" dirty="0"/>
          </a:p>
        </p:txBody>
      </p:sp>
      <p:sp>
        <p:nvSpPr>
          <p:cNvPr id="9" name="TextBox 8"/>
          <p:cNvSpPr txBox="1"/>
          <p:nvPr/>
        </p:nvSpPr>
        <p:spPr>
          <a:xfrm>
            <a:off x="395536" y="3645024"/>
            <a:ext cx="2088232" cy="646331"/>
          </a:xfrm>
          <a:prstGeom prst="rect">
            <a:avLst/>
          </a:prstGeom>
          <a:noFill/>
        </p:spPr>
        <p:txBody>
          <a:bodyPr wrap="square" rtlCol="0">
            <a:spAutoFit/>
          </a:bodyPr>
          <a:lstStyle/>
          <a:p>
            <a:r>
              <a:rPr lang="en-GB" dirty="0" smtClean="0"/>
              <a:t>Rows = </a:t>
            </a:r>
            <a:r>
              <a:rPr lang="en-GB" dirty="0" smtClean="0"/>
              <a:t>students</a:t>
            </a:r>
          </a:p>
          <a:p>
            <a:r>
              <a:rPr lang="en-GB" dirty="0" smtClean="0"/>
              <a:t>Columns = </a:t>
            </a:r>
            <a:r>
              <a:rPr lang="en-GB" dirty="0" smtClean="0"/>
              <a:t>marks</a:t>
            </a:r>
            <a:endParaRPr lang="en-GB" dirty="0" smtClean="0"/>
          </a:p>
        </p:txBody>
      </p:sp>
      <p:graphicFrame>
        <p:nvGraphicFramePr>
          <p:cNvPr id="10" name="Group 65"/>
          <p:cNvGraphicFramePr>
            <a:graphicFrameLocks/>
          </p:cNvGraphicFramePr>
          <p:nvPr/>
        </p:nvGraphicFramePr>
        <p:xfrm>
          <a:off x="6084168" y="2780928"/>
          <a:ext cx="2160240" cy="3096345"/>
        </p:xfrm>
        <a:graphic>
          <a:graphicData uri="http://schemas.openxmlformats.org/drawingml/2006/table">
            <a:tbl>
              <a:tblPr/>
              <a:tblGrid>
                <a:gridCol w="1036306"/>
                <a:gridCol w="1123934"/>
              </a:tblGrid>
              <a:tr h="619269">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45</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51</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269">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72</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73</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269">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35</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25</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269">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84</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88</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269">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58</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3200" b="0" i="0" u="none" strike="noStrike" cap="none" normalizeH="0" baseline="0" dirty="0" smtClean="0">
                          <a:ln>
                            <a:noFill/>
                          </a:ln>
                          <a:solidFill>
                            <a:schemeClr val="tx1"/>
                          </a:solidFill>
                          <a:effectLst/>
                          <a:latin typeface="Calibri" pitchFamily="34" charset="0"/>
                        </a:rPr>
                        <a:t>68</a:t>
                      </a:r>
                      <a:endParaRPr kumimoji="0" lang="en-GB" sz="32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 name="Group 65"/>
          <p:cNvGraphicFramePr>
            <a:graphicFrameLocks/>
          </p:cNvGraphicFramePr>
          <p:nvPr/>
        </p:nvGraphicFramePr>
        <p:xfrm>
          <a:off x="3059832" y="2780928"/>
          <a:ext cx="2304256" cy="3024336"/>
        </p:xfrm>
        <a:graphic>
          <a:graphicData uri="http://schemas.openxmlformats.org/drawingml/2006/table">
            <a:tbl>
              <a:tblPr/>
              <a:tblGrid>
                <a:gridCol w="1105393"/>
                <a:gridCol w="1198863"/>
              </a:tblGrid>
              <a:tr h="605037">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dirty="0" smtClean="0">
                          <a:ln>
                            <a:noFill/>
                          </a:ln>
                          <a:solidFill>
                            <a:schemeClr val="tx1"/>
                          </a:solidFill>
                          <a:effectLst/>
                          <a:latin typeface="Calibri" pitchFamily="34"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smtClean="0">
                          <a:ln>
                            <a:noFill/>
                          </a:ln>
                          <a:solidFill>
                            <a:schemeClr val="tx1"/>
                          </a:solidFill>
                          <a:effectLst/>
                          <a:latin typeface="Calibri" pitchFamily="34" charset="0"/>
                        </a:rPr>
                        <a:t>[0,1]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5037">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smtClean="0">
                          <a:ln>
                            <a:noFill/>
                          </a:ln>
                          <a:solidFill>
                            <a:schemeClr val="tx1"/>
                          </a:solidFill>
                          <a:effectLst/>
                          <a:latin typeface="Calibri" pitchFamily="34"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smtClean="0">
                          <a:ln>
                            <a:noFill/>
                          </a:ln>
                          <a:solidFill>
                            <a:schemeClr val="tx1"/>
                          </a:solidFill>
                          <a:effectLst/>
                          <a:latin typeface="Calibri" pitchFamily="34" charset="0"/>
                        </a:rPr>
                        <a:t>[1,1]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18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smtClean="0">
                          <a:ln>
                            <a:noFill/>
                          </a:ln>
                          <a:solidFill>
                            <a:schemeClr val="tx1"/>
                          </a:solidFill>
                          <a:effectLst/>
                          <a:latin typeface="Calibri" pitchFamily="34" charset="0"/>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smtClean="0">
                          <a:ln>
                            <a:noFill/>
                          </a:ln>
                          <a:solidFill>
                            <a:schemeClr val="tx1"/>
                          </a:solidFill>
                          <a:effectLst/>
                          <a:latin typeface="Calibri" pitchFamily="34"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5037">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smtClean="0">
                          <a:ln>
                            <a:noFill/>
                          </a:ln>
                          <a:solidFill>
                            <a:schemeClr val="tx1"/>
                          </a:solidFill>
                          <a:effectLst/>
                          <a:latin typeface="Calibri" pitchFamily="34" charset="0"/>
                        </a:rPr>
                        <a:t>[3,0]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dirty="0" smtClean="0">
                          <a:ln>
                            <a:noFill/>
                          </a:ln>
                          <a:solidFill>
                            <a:schemeClr val="tx1"/>
                          </a:solidFill>
                          <a:effectLst/>
                          <a:latin typeface="Calibri" pitchFamily="34" charset="0"/>
                        </a:rPr>
                        <a: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5037">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dirty="0" smtClean="0">
                          <a:ln>
                            <a:noFill/>
                          </a:ln>
                          <a:solidFill>
                            <a:schemeClr val="tx1"/>
                          </a:solidFill>
                          <a:effectLst/>
                          <a:latin typeface="Calibri" pitchFamily="34" charset="0"/>
                        </a:rPr>
                        <a:t>[4,0]</a:t>
                      </a:r>
                      <a:endParaRPr kumimoji="0" lang="en-GB" sz="28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GB" sz="2800" b="0" i="0" u="none" strike="noStrike" cap="none" normalizeH="0" baseline="0" dirty="0" smtClean="0">
                          <a:ln>
                            <a:noFill/>
                          </a:ln>
                          <a:solidFill>
                            <a:schemeClr val="tx1"/>
                          </a:solidFill>
                          <a:effectLst/>
                          <a:latin typeface="Calibri" pitchFamily="34" charset="0"/>
                        </a:rPr>
                        <a:t>[4,1]</a:t>
                      </a:r>
                      <a:endParaRPr kumimoji="0" lang="en-GB" sz="28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Declaring a two-dimensional array</a:t>
            </a:r>
            <a:endParaRPr lang="en-US" dirty="0"/>
          </a:p>
        </p:txBody>
      </p:sp>
      <p:sp>
        <p:nvSpPr>
          <p:cNvPr id="8" name="Content Placeholder 7"/>
          <p:cNvSpPr>
            <a:spLocks noGrp="1"/>
          </p:cNvSpPr>
          <p:nvPr>
            <p:ph idx="1"/>
          </p:nvPr>
        </p:nvSpPr>
        <p:spPr>
          <a:xfrm>
            <a:off x="323528" y="1412776"/>
            <a:ext cx="8568952" cy="4713387"/>
          </a:xfrm>
        </p:spPr>
        <p:txBody>
          <a:bodyPr/>
          <a:lstStyle/>
          <a:p>
            <a:pPr marL="365125" indent="-365125"/>
            <a:r>
              <a:rPr lang="en-US" dirty="0" smtClean="0">
                <a:cs typeface="Consolas" pitchFamily="49" charset="0"/>
              </a:rPr>
              <a:t>This is similar to how </a:t>
            </a:r>
            <a:r>
              <a:rPr lang="en-US" dirty="0" smtClean="0">
                <a:cs typeface="Consolas" pitchFamily="49" charset="0"/>
              </a:rPr>
              <a:t>a 1-d array is declared. </a:t>
            </a:r>
          </a:p>
          <a:p>
            <a:pPr marL="365125" indent="-365125"/>
            <a:r>
              <a:rPr lang="en-US" dirty="0" smtClean="0">
                <a:cs typeface="Consolas" pitchFamily="49" charset="0"/>
              </a:rPr>
              <a:t>A comma (,) is used within the square brackets, to indicate the number of dimensions.</a:t>
            </a:r>
            <a:endParaRPr lang="en-US" sz="1600" dirty="0" smtClean="0">
              <a:cs typeface="Consolas" pitchFamily="49" charset="0"/>
            </a:endParaRPr>
          </a:p>
          <a:p>
            <a:pPr marL="365125" indent="-365125"/>
            <a:r>
              <a:rPr lang="en-US" dirty="0" smtClean="0">
                <a:cs typeface="Consolas" pitchFamily="49" charset="0"/>
              </a:rPr>
              <a:t>To create an array to store </a:t>
            </a:r>
            <a:r>
              <a:rPr lang="en-US" dirty="0" smtClean="0">
                <a:cs typeface="Consolas" pitchFamily="49" charset="0"/>
              </a:rPr>
              <a:t>the </a:t>
            </a:r>
            <a:r>
              <a:rPr lang="en-US" dirty="0" smtClean="0">
                <a:cs typeface="Consolas" pitchFamily="49" charset="0"/>
              </a:rPr>
              <a:t>integer marks </a:t>
            </a:r>
            <a:r>
              <a:rPr lang="en-US" dirty="0" smtClean="0">
                <a:cs typeface="Consolas" pitchFamily="49" charset="0"/>
              </a:rPr>
              <a:t>from the previous slide, </a:t>
            </a:r>
            <a:r>
              <a:rPr lang="en-US" dirty="0" smtClean="0">
                <a:cs typeface="Consolas" pitchFamily="49" charset="0"/>
              </a:rPr>
              <a:t>we </a:t>
            </a:r>
            <a:r>
              <a:rPr lang="en-US" dirty="0" smtClean="0">
                <a:cs typeface="Consolas" pitchFamily="49" charset="0"/>
              </a:rPr>
              <a:t>would </a:t>
            </a:r>
            <a:r>
              <a:rPr lang="en-US" dirty="0" smtClean="0">
                <a:cs typeface="Consolas" pitchFamily="49" charset="0"/>
              </a:rPr>
              <a:t>type:</a:t>
            </a:r>
            <a:endParaRPr lang="en-US" dirty="0" smtClean="0">
              <a:cs typeface="Consolas" pitchFamily="49" charset="0"/>
            </a:endParaRPr>
          </a:p>
          <a:p>
            <a:pPr marL="0" indent="0">
              <a:buNone/>
            </a:pPr>
            <a:endParaRPr lang="en-US" sz="1000" dirty="0" smtClean="0">
              <a:cs typeface="Consolas" pitchFamily="49" charset="0"/>
            </a:endParaRPr>
          </a:p>
          <a:p>
            <a:pPr>
              <a:buNone/>
            </a:pPr>
            <a:r>
              <a:rPr lang="en-US" sz="2400" b="1" dirty="0" smtClean="0">
                <a:latin typeface="Consolas" pitchFamily="49" charset="0"/>
                <a:cs typeface="Consolas" pitchFamily="49" charset="0"/>
              </a:rPr>
              <a:t>   </a:t>
            </a:r>
            <a:r>
              <a:rPr lang="en-US" b="1" dirty="0" err="1" smtClean="0">
                <a:latin typeface="Consolas" pitchFamily="49" charset="0"/>
                <a:cs typeface="Consolas" pitchFamily="49" charset="0"/>
              </a:rPr>
              <a:t>int</a:t>
            </a:r>
            <a:r>
              <a:rPr lang="en-US" b="1" dirty="0" smtClean="0">
                <a:latin typeface="Consolas" pitchFamily="49" charset="0"/>
                <a:cs typeface="Consolas" pitchFamily="49" charset="0"/>
              </a:rPr>
              <a:t>[,] </a:t>
            </a:r>
            <a:r>
              <a:rPr lang="en-US" b="1" dirty="0" err="1" smtClean="0">
                <a:latin typeface="Consolas" pitchFamily="49" charset="0"/>
                <a:cs typeface="Consolas" pitchFamily="49" charset="0"/>
              </a:rPr>
              <a:t>iMarks</a:t>
            </a:r>
            <a:r>
              <a:rPr lang="en-US" b="1" dirty="0" smtClean="0">
                <a:latin typeface="Consolas" pitchFamily="49" charset="0"/>
                <a:cs typeface="Consolas" pitchFamily="49" charset="0"/>
              </a:rPr>
              <a:t> </a:t>
            </a:r>
            <a:r>
              <a:rPr lang="en-US" b="1" dirty="0" smtClean="0">
                <a:latin typeface="Consolas" pitchFamily="49" charset="0"/>
                <a:cs typeface="Consolas" pitchFamily="49" charset="0"/>
              </a:rPr>
              <a:t>= new </a:t>
            </a:r>
            <a:r>
              <a:rPr lang="en-US" b="1" dirty="0" err="1" smtClean="0">
                <a:latin typeface="Consolas" pitchFamily="49" charset="0"/>
                <a:cs typeface="Consolas" pitchFamily="49" charset="0"/>
              </a:rPr>
              <a:t>int</a:t>
            </a:r>
            <a:r>
              <a:rPr lang="en-US" b="1" dirty="0" smtClean="0">
                <a:latin typeface="Consolas" pitchFamily="49" charset="0"/>
                <a:cs typeface="Consolas" pitchFamily="49" charset="0"/>
              </a:rPr>
              <a:t>[5,2];</a:t>
            </a:r>
            <a:endParaRPr lang="en-US" b="1" dirty="0" smtClean="0">
              <a:latin typeface="Consolas" pitchFamily="49" charset="0"/>
              <a:cs typeface="Consolas" pitchFamily="49" charset="0"/>
            </a:endParaRPr>
          </a:p>
          <a:p>
            <a:pPr>
              <a:buNone/>
            </a:pPr>
            <a:endParaRPr lang="en-GB" sz="2000" dirty="0" smtClean="0">
              <a:cs typeface="Consolas" pitchFamily="49" charset="0"/>
            </a:endParaRPr>
          </a:p>
          <a:p>
            <a:r>
              <a:rPr lang="en-US" dirty="0" smtClean="0">
                <a:cs typeface="Consolas" pitchFamily="49" charset="0"/>
              </a:rPr>
              <a:t>This creates a 2-d array of 5 </a:t>
            </a:r>
            <a:r>
              <a:rPr lang="en-US" dirty="0" smtClean="0">
                <a:cs typeface="Consolas" pitchFamily="49" charset="0"/>
              </a:rPr>
              <a:t>rows and </a:t>
            </a:r>
            <a:r>
              <a:rPr lang="en-US" dirty="0" smtClean="0">
                <a:cs typeface="Consolas" pitchFamily="49" charset="0"/>
              </a:rPr>
              <a:t>2 columns</a:t>
            </a:r>
            <a:endParaRPr lang="en-US" dirty="0" smtClean="0">
              <a:cs typeface="Consolas" pitchFamily="49" charset="0"/>
            </a:endParaRPr>
          </a:p>
        </p:txBody>
      </p:sp>
      <p:sp>
        <p:nvSpPr>
          <p:cNvPr id="5" name="Slide Number Placeholder 4"/>
          <p:cNvSpPr>
            <a:spLocks noGrp="1"/>
          </p:cNvSpPr>
          <p:nvPr>
            <p:ph type="sldNum" sz="quarter" idx="11"/>
          </p:nvPr>
        </p:nvSpPr>
        <p:spPr/>
        <p:txBody>
          <a:bodyPr/>
          <a:lstStyle/>
          <a:p>
            <a:pPr>
              <a:defRPr/>
            </a:pPr>
            <a:fld id="{05DF1C88-CB81-4BDF-8D61-335FF1A98ECF}" type="slidenum">
              <a:rPr lang="en-GB" smtClean="0"/>
              <a:pPr>
                <a:defRPr/>
              </a:pPr>
              <a:t>19</a:t>
            </a:fld>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5"/>
          <p:cNvSpPr>
            <a:spLocks noGrp="1" noChangeArrowheads="1"/>
          </p:cNvSpPr>
          <p:nvPr>
            <p:ph type="sldNum" sz="quarter" idx="11"/>
          </p:nvPr>
        </p:nvSpPr>
        <p:spPr>
          <a:noFill/>
        </p:spPr>
        <p:txBody>
          <a:bodyPr/>
          <a:lstStyle/>
          <a:p>
            <a:fld id="{A1DFD0EF-87B8-4BC9-9B97-CCBE01009D3A}" type="slidenum">
              <a:rPr lang="en-GB" smtClean="0"/>
              <a:pPr/>
              <a:t>2</a:t>
            </a:fld>
            <a:endParaRPr lang="en-GB" smtClean="0"/>
          </a:p>
        </p:txBody>
      </p:sp>
      <p:sp>
        <p:nvSpPr>
          <p:cNvPr id="20483" name="Rectangle 2"/>
          <p:cNvSpPr>
            <a:spLocks noGrp="1"/>
          </p:cNvSpPr>
          <p:nvPr>
            <p:ph type="title"/>
          </p:nvPr>
        </p:nvSpPr>
        <p:spPr/>
        <p:txBody>
          <a:bodyPr/>
          <a:lstStyle/>
          <a:p>
            <a:r>
              <a:rPr lang="en-GB" smtClean="0"/>
              <a:t>Objectives</a:t>
            </a:r>
            <a:endParaRPr lang="en-US" smtClean="0"/>
          </a:p>
        </p:txBody>
      </p:sp>
      <p:sp>
        <p:nvSpPr>
          <p:cNvPr id="20484" name="Rectangle 3"/>
          <p:cNvSpPr>
            <a:spLocks noGrp="1"/>
          </p:cNvSpPr>
          <p:nvPr>
            <p:ph type="body" idx="1"/>
          </p:nvPr>
        </p:nvSpPr>
        <p:spPr/>
        <p:txBody>
          <a:bodyPr/>
          <a:lstStyle/>
          <a:p>
            <a:r>
              <a:rPr lang="en-GB" dirty="0" smtClean="0"/>
              <a:t>Use parallel arrays</a:t>
            </a:r>
          </a:p>
          <a:p>
            <a:r>
              <a:rPr lang="en-GB" dirty="0" smtClean="0"/>
              <a:t>Perform </a:t>
            </a:r>
            <a:r>
              <a:rPr lang="en-GB" dirty="0" smtClean="0"/>
              <a:t>a search of an array </a:t>
            </a:r>
            <a:endParaRPr lang="en-GB" dirty="0" smtClean="0"/>
          </a:p>
          <a:p>
            <a:r>
              <a:rPr lang="en-GB" dirty="0" smtClean="0"/>
              <a:t>Search </a:t>
            </a:r>
            <a:r>
              <a:rPr lang="en-GB" dirty="0" smtClean="0"/>
              <a:t>an array for a range match </a:t>
            </a:r>
          </a:p>
          <a:p>
            <a:r>
              <a:rPr lang="en-GB" dirty="0" smtClean="0"/>
              <a:t>Sum </a:t>
            </a:r>
            <a:r>
              <a:rPr lang="en-GB" dirty="0" smtClean="0"/>
              <a:t>values from an array within a loop </a:t>
            </a:r>
          </a:p>
          <a:p>
            <a:r>
              <a:rPr lang="en-GB" dirty="0" smtClean="0"/>
              <a:t>Declare </a:t>
            </a:r>
            <a:r>
              <a:rPr lang="en-GB" dirty="0" smtClean="0"/>
              <a:t>and </a:t>
            </a:r>
            <a:r>
              <a:rPr lang="en-GB" dirty="0" smtClean="0"/>
              <a:t>initialise </a:t>
            </a:r>
            <a:r>
              <a:rPr lang="en-GB" dirty="0" smtClean="0"/>
              <a:t>a two-dimensional array </a:t>
            </a:r>
          </a:p>
          <a:p>
            <a:r>
              <a:rPr lang="en-GB" dirty="0" smtClean="0"/>
              <a:t>Use </a:t>
            </a:r>
            <a:r>
              <a:rPr lang="en-GB" dirty="0" smtClean="0"/>
              <a:t>nested for loops with two-dimensional arrays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GB" dirty="0" smtClean="0"/>
              <a:t>Declaring and Initialising 2-d Arrays</a:t>
            </a:r>
            <a:endParaRPr lang="en-US" dirty="0"/>
          </a:p>
        </p:txBody>
      </p:sp>
      <p:sp>
        <p:nvSpPr>
          <p:cNvPr id="3" name="Content Placeholder 2"/>
          <p:cNvSpPr>
            <a:spLocks noGrp="1"/>
          </p:cNvSpPr>
          <p:nvPr>
            <p:ph idx="1"/>
          </p:nvPr>
        </p:nvSpPr>
        <p:spPr>
          <a:xfrm>
            <a:off x="323528" y="1268760"/>
            <a:ext cx="8568952" cy="1800200"/>
          </a:xfrm>
        </p:spPr>
        <p:txBody>
          <a:bodyPr/>
          <a:lstStyle/>
          <a:p>
            <a:r>
              <a:rPr lang="en-GB" dirty="0" smtClean="0"/>
              <a:t>2-d  arrays can be initialised at declaration</a:t>
            </a:r>
          </a:p>
          <a:p>
            <a:r>
              <a:rPr lang="en-GB" dirty="0" smtClean="0"/>
              <a:t>Curly brackets enclose the data belonging in each row (see </a:t>
            </a:r>
            <a:r>
              <a:rPr lang="en-GB" b="1" dirty="0" err="1" smtClean="0">
                <a:latin typeface="Consolas" pitchFamily="49" charset="0"/>
                <a:cs typeface="Consolas" pitchFamily="49" charset="0"/>
              </a:rPr>
              <a:t>iMarks</a:t>
            </a:r>
            <a:r>
              <a:rPr lang="en-GB" b="1" dirty="0" smtClean="0">
                <a:latin typeface="Consolas" pitchFamily="49" charset="0"/>
                <a:cs typeface="Consolas" pitchFamily="49" charset="0"/>
              </a:rPr>
              <a:t> </a:t>
            </a:r>
            <a:r>
              <a:rPr lang="en-GB" dirty="0" smtClean="0"/>
              <a:t>declaration below)</a:t>
            </a:r>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20</a:t>
            </a:fld>
            <a:endParaRPr lang="en-GB" dirty="0"/>
          </a:p>
        </p:txBody>
      </p:sp>
      <p:sp>
        <p:nvSpPr>
          <p:cNvPr id="5" name="Rectangle 4"/>
          <p:cNvSpPr/>
          <p:nvPr/>
        </p:nvSpPr>
        <p:spPr>
          <a:xfrm>
            <a:off x="251520" y="3356992"/>
            <a:ext cx="8568952"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sz="2000" dirty="0" smtClean="0">
                <a:solidFill>
                  <a:srgbClr val="00B050"/>
                </a:solidFill>
                <a:latin typeface="Consolas" pitchFamily="49" charset="0"/>
                <a:cs typeface="Consolas" pitchFamily="49" charset="0"/>
              </a:rPr>
              <a:t>//declare and initialise parallel arrays</a:t>
            </a:r>
          </a:p>
          <a:p>
            <a:r>
              <a:rPr lang="en-GB" sz="2000" dirty="0" smtClean="0">
                <a:latin typeface="Consolas" pitchFamily="49" charset="0"/>
                <a:cs typeface="Consolas" pitchFamily="49" charset="0"/>
              </a:rPr>
              <a:t>string</a:t>
            </a: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sNames</a:t>
            </a:r>
            <a:r>
              <a:rPr lang="en-GB" sz="2000" dirty="0" smtClean="0">
                <a:latin typeface="Consolas" pitchFamily="49" charset="0"/>
                <a:cs typeface="Consolas" pitchFamily="49" charset="0"/>
              </a:rPr>
              <a:t> = new string[] { </a:t>
            </a:r>
            <a:r>
              <a:rPr lang="en-GB" sz="2000" dirty="0" smtClean="0">
                <a:solidFill>
                  <a:srgbClr val="FF0000"/>
                </a:solidFill>
                <a:latin typeface="Consolas" pitchFamily="49" charset="0"/>
                <a:cs typeface="Consolas" pitchFamily="49" charset="0"/>
              </a:rPr>
              <a:t>"John"</a:t>
            </a:r>
            <a:r>
              <a:rPr lang="en-GB" sz="2000" dirty="0" smtClean="0">
                <a:latin typeface="Consolas" pitchFamily="49" charset="0"/>
                <a:cs typeface="Consolas" pitchFamily="49" charset="0"/>
              </a:rPr>
              <a:t>, "Mary</a:t>
            </a:r>
            <a:r>
              <a:rPr lang="en-GB" sz="2000" dirty="0" smtClean="0">
                <a:latin typeface="Consolas" pitchFamily="49" charset="0"/>
                <a:cs typeface="Consolas" pitchFamily="49" charset="0"/>
              </a:rPr>
              <a:t>",</a:t>
            </a:r>
          </a:p>
          <a:p>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Keith", </a:t>
            </a:r>
            <a:r>
              <a:rPr lang="en-GB" sz="2000" dirty="0" smtClean="0">
                <a:latin typeface="Consolas" pitchFamily="49" charset="0"/>
                <a:cs typeface="Consolas" pitchFamily="49" charset="0"/>
              </a:rPr>
              <a:t> "Graham</a:t>
            </a:r>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a:t>
            </a:r>
            <a:r>
              <a:rPr lang="en-GB" sz="2000" dirty="0" smtClean="0">
                <a:latin typeface="Consolas" pitchFamily="49" charset="0"/>
                <a:cs typeface="Consolas" pitchFamily="49" charset="0"/>
              </a:rPr>
              <a:t>Susan" };</a:t>
            </a:r>
          </a:p>
          <a:p>
            <a:endParaRPr lang="en-US" sz="2000" dirty="0" smtClean="0">
              <a:latin typeface="Consolas" pitchFamily="49" charset="0"/>
              <a:cs typeface="Consolas" pitchFamily="49" charset="0"/>
            </a:endParaRPr>
          </a:p>
          <a:p>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 = new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 </a:t>
            </a:r>
            <a:r>
              <a:rPr lang="en-US" sz="2000" dirty="0" smtClean="0">
                <a:solidFill>
                  <a:srgbClr val="FF0000"/>
                </a:solidFill>
                <a:latin typeface="Consolas" pitchFamily="49" charset="0"/>
                <a:cs typeface="Consolas" pitchFamily="49" charset="0"/>
              </a:rPr>
              <a:t>{ 45, 51 }</a:t>
            </a:r>
            <a:r>
              <a:rPr lang="en-US" sz="2000" dirty="0" smtClean="0">
                <a:latin typeface="Consolas" pitchFamily="49" charset="0"/>
                <a:cs typeface="Consolas" pitchFamily="49" charset="0"/>
              </a:rPr>
              <a:t>, { 72, 73 },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 </a:t>
            </a:r>
            <a:r>
              <a:rPr lang="en-US" sz="2000" dirty="0" smtClean="0">
                <a:latin typeface="Consolas" pitchFamily="49" charset="0"/>
                <a:cs typeface="Consolas" pitchFamily="49" charset="0"/>
              </a:rPr>
              <a:t>35, 25 }, { 84, 88 },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 </a:t>
            </a:r>
            <a:r>
              <a:rPr lang="en-US" sz="2000" dirty="0" smtClean="0">
                <a:latin typeface="Consolas" pitchFamily="49" charset="0"/>
                <a:cs typeface="Consolas" pitchFamily="49" charset="0"/>
              </a:rPr>
              <a:t>58, 68 } </a:t>
            </a:r>
            <a:r>
              <a:rPr lang="en-US" sz="2000" dirty="0" smtClean="0">
                <a:latin typeface="Consolas" pitchFamily="49" charset="0"/>
                <a:cs typeface="Consolas" pitchFamily="49" charset="0"/>
              </a:rPr>
              <a:t>};</a:t>
            </a:r>
          </a:p>
          <a:p>
            <a:endParaRPr lang="en-US" sz="2000" b="1"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7992888" cy="922114"/>
          </a:xfrm>
        </p:spPr>
        <p:txBody>
          <a:bodyPr/>
          <a:lstStyle/>
          <a:p>
            <a:r>
              <a:rPr lang="en-GB" dirty="0" smtClean="0">
                <a:latin typeface="Consolas" pitchFamily="49" charset="0"/>
                <a:cs typeface="Consolas" pitchFamily="49" charset="0"/>
              </a:rPr>
              <a:t>Length </a:t>
            </a:r>
            <a:r>
              <a:rPr lang="en-GB" dirty="0" smtClean="0">
                <a:cs typeface="Consolas" pitchFamily="49" charset="0"/>
              </a:rPr>
              <a:t>and</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GetLength</a:t>
            </a:r>
            <a:r>
              <a:rPr lang="en-GB" dirty="0" smtClean="0">
                <a:latin typeface="Consolas" pitchFamily="49" charset="0"/>
                <a:cs typeface="Consolas" pitchFamily="49" charset="0"/>
              </a:rPr>
              <a:t>()</a:t>
            </a:r>
            <a:endParaRPr lang="en-GB" dirty="0">
              <a:latin typeface="Consolas" pitchFamily="49" charset="0"/>
              <a:cs typeface="Consolas" pitchFamily="49" charset="0"/>
            </a:endParaRPr>
          </a:p>
        </p:txBody>
      </p:sp>
      <p:sp>
        <p:nvSpPr>
          <p:cNvPr id="3" name="Content Placeholder 2"/>
          <p:cNvSpPr>
            <a:spLocks noGrp="1"/>
          </p:cNvSpPr>
          <p:nvPr>
            <p:ph idx="1"/>
          </p:nvPr>
        </p:nvSpPr>
        <p:spPr>
          <a:xfrm>
            <a:off x="251520" y="1340768"/>
            <a:ext cx="8686800" cy="4713387"/>
          </a:xfrm>
        </p:spPr>
        <p:txBody>
          <a:bodyPr/>
          <a:lstStyle/>
          <a:p>
            <a:r>
              <a:rPr lang="en-GB" dirty="0" smtClean="0">
                <a:cs typeface="Courier New" pitchFamily="49" charset="0"/>
              </a:rPr>
              <a:t>To avoid having to declare a constant for the size of the array, let the program work it out for you</a:t>
            </a:r>
            <a:endParaRPr lang="en-GB" dirty="0" smtClean="0">
              <a:cs typeface="Courier New" pitchFamily="49" charset="0"/>
            </a:endParaRPr>
          </a:p>
          <a:p>
            <a:r>
              <a:rPr lang="en-GB" b="1" dirty="0" smtClean="0">
                <a:latin typeface="Courier New" pitchFamily="49" charset="0"/>
                <a:cs typeface="Courier New" pitchFamily="49" charset="0"/>
              </a:rPr>
              <a:t>Length </a:t>
            </a:r>
            <a:r>
              <a:rPr lang="en-GB" dirty="0" smtClean="0">
                <a:cs typeface="Courier New" pitchFamily="49" charset="0"/>
              </a:rPr>
              <a:t>property:</a:t>
            </a:r>
          </a:p>
          <a:p>
            <a:pPr lvl="1"/>
            <a:r>
              <a:rPr lang="en-GB" dirty="0" smtClean="0">
                <a:cs typeface="Courier New" pitchFamily="49" charset="0"/>
              </a:rPr>
              <a:t>will </a:t>
            </a:r>
            <a:r>
              <a:rPr lang="en-GB" dirty="0" smtClean="0">
                <a:cs typeface="Courier New" pitchFamily="49" charset="0"/>
              </a:rPr>
              <a:t>give the total number of elements in </a:t>
            </a:r>
            <a:r>
              <a:rPr lang="en-GB" dirty="0" smtClean="0">
                <a:cs typeface="Courier New" pitchFamily="49" charset="0"/>
              </a:rPr>
              <a:t>all rows and columns in the </a:t>
            </a:r>
            <a:r>
              <a:rPr lang="en-GB" dirty="0" smtClean="0">
                <a:cs typeface="Courier New" pitchFamily="49" charset="0"/>
              </a:rPr>
              <a:t>array</a:t>
            </a:r>
          </a:p>
          <a:p>
            <a:r>
              <a:rPr lang="en-GB" dirty="0" smtClean="0">
                <a:cs typeface="Courier New" pitchFamily="49" charset="0"/>
              </a:rPr>
              <a:t> </a:t>
            </a:r>
            <a:r>
              <a:rPr lang="en-GB" b="1" dirty="0" err="1" smtClean="0">
                <a:latin typeface="Courier New" pitchFamily="49" charset="0"/>
                <a:cs typeface="Courier New" pitchFamily="49" charset="0"/>
              </a:rPr>
              <a:t>GetLength</a:t>
            </a:r>
            <a:r>
              <a:rPr lang="en-GB" b="1" dirty="0" smtClean="0">
                <a:latin typeface="Courier New" pitchFamily="49" charset="0"/>
                <a:cs typeface="Courier New" pitchFamily="49" charset="0"/>
              </a:rPr>
              <a:t>()</a:t>
            </a:r>
            <a:r>
              <a:rPr lang="en-GB" dirty="0" smtClean="0">
                <a:cs typeface="Courier New" pitchFamily="49" charset="0"/>
              </a:rPr>
              <a:t>method:</a:t>
            </a:r>
          </a:p>
          <a:p>
            <a:pPr lvl="1"/>
            <a:r>
              <a:rPr lang="en-GB" b="1" dirty="0" err="1" smtClean="0">
                <a:latin typeface="Courier New" pitchFamily="49" charset="0"/>
                <a:cs typeface="Courier New" pitchFamily="49" charset="0"/>
              </a:rPr>
              <a:t>GetLength</a:t>
            </a:r>
            <a:r>
              <a:rPr lang="en-GB" b="1" dirty="0" smtClean="0">
                <a:latin typeface="Courier New" pitchFamily="49" charset="0"/>
                <a:cs typeface="Courier New" pitchFamily="49" charset="0"/>
              </a:rPr>
              <a:t>(0) </a:t>
            </a:r>
            <a:r>
              <a:rPr lang="en-GB" dirty="0" smtClean="0">
                <a:cs typeface="Courier New" pitchFamily="49" charset="0"/>
              </a:rPr>
              <a:t>will tell us the number of rows</a:t>
            </a:r>
          </a:p>
          <a:p>
            <a:pPr lvl="1"/>
            <a:r>
              <a:rPr lang="en-GB" b="1" dirty="0" err="1" smtClean="0">
                <a:latin typeface="Courier New" pitchFamily="49" charset="0"/>
                <a:cs typeface="Courier New" pitchFamily="49" charset="0"/>
              </a:rPr>
              <a:t>GetLength</a:t>
            </a:r>
            <a:r>
              <a:rPr lang="en-GB" b="1" dirty="0" smtClean="0">
                <a:latin typeface="Courier New" pitchFamily="49" charset="0"/>
                <a:cs typeface="Courier New" pitchFamily="49" charset="0"/>
              </a:rPr>
              <a:t>(1)</a:t>
            </a:r>
            <a:r>
              <a:rPr lang="en-GB" dirty="0" smtClean="0">
                <a:cs typeface="Courier New" pitchFamily="49" charset="0"/>
              </a:rPr>
              <a:t> will tell us the number of columns</a:t>
            </a:r>
          </a:p>
          <a:p>
            <a:endParaRPr lang="en-GB" dirty="0">
              <a:cs typeface="Courier New" pitchFamily="49" charset="0"/>
            </a:endParaRPr>
          </a:p>
        </p:txBody>
      </p:sp>
      <p:sp>
        <p:nvSpPr>
          <p:cNvPr id="5" name="Slide Number Placeholder 4"/>
          <p:cNvSpPr>
            <a:spLocks noGrp="1"/>
          </p:cNvSpPr>
          <p:nvPr>
            <p:ph type="sldNum" sz="quarter" idx="11"/>
          </p:nvPr>
        </p:nvSpPr>
        <p:spPr/>
        <p:txBody>
          <a:bodyPr/>
          <a:lstStyle/>
          <a:p>
            <a:pPr>
              <a:defRPr/>
            </a:pPr>
            <a:fld id="{BC96A45B-24B0-4EF2-B259-8827B0C0173D}" type="slidenum">
              <a:rPr lang="en-GB" smtClean="0"/>
              <a:pPr>
                <a:defRPr/>
              </a:pPr>
              <a:t>21</a:t>
            </a:fld>
            <a:endParaRPr lang="en-GB"/>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Processing 2-d Arrays</a:t>
            </a:r>
            <a:endParaRPr lang="en-US" dirty="0"/>
          </a:p>
        </p:txBody>
      </p:sp>
      <p:sp>
        <p:nvSpPr>
          <p:cNvPr id="3" name="Content Placeholder 2"/>
          <p:cNvSpPr>
            <a:spLocks noGrp="1"/>
          </p:cNvSpPr>
          <p:nvPr>
            <p:ph idx="1"/>
          </p:nvPr>
        </p:nvSpPr>
        <p:spPr>
          <a:xfrm>
            <a:off x="457200" y="1340768"/>
            <a:ext cx="8229600" cy="4785395"/>
          </a:xfrm>
        </p:spPr>
        <p:txBody>
          <a:bodyPr/>
          <a:lstStyle/>
          <a:p>
            <a:r>
              <a:rPr lang="en-GB" dirty="0" smtClean="0"/>
              <a:t>As with 1-d arrays, we mostly use a </a:t>
            </a:r>
            <a:r>
              <a:rPr lang="en-GB" dirty="0" smtClean="0">
                <a:latin typeface="Consolas" pitchFamily="49" charset="0"/>
                <a:cs typeface="Consolas" pitchFamily="49" charset="0"/>
              </a:rPr>
              <a:t>for</a:t>
            </a:r>
            <a:r>
              <a:rPr lang="en-GB" dirty="0" smtClean="0"/>
              <a:t> loop</a:t>
            </a:r>
          </a:p>
          <a:p>
            <a:r>
              <a:rPr lang="en-GB" dirty="0" smtClean="0"/>
              <a:t>The difference is that we need TWO </a:t>
            </a:r>
            <a:r>
              <a:rPr lang="en-GB" dirty="0" smtClean="0">
                <a:cs typeface="Consolas" pitchFamily="49" charset="0"/>
              </a:rPr>
              <a:t>of them</a:t>
            </a:r>
            <a:endParaRPr lang="en-GB" dirty="0" smtClean="0"/>
          </a:p>
          <a:p>
            <a:pPr lvl="1"/>
            <a:r>
              <a:rPr lang="en-GB" dirty="0" smtClean="0"/>
              <a:t>we need a subscript to indicate both the row number and the column number of each element</a:t>
            </a:r>
          </a:p>
          <a:p>
            <a:r>
              <a:rPr lang="en-GB" dirty="0" smtClean="0"/>
              <a:t>By ‘nesting’ one </a:t>
            </a:r>
            <a:r>
              <a:rPr lang="en-GB" dirty="0" smtClean="0">
                <a:latin typeface="Consolas" pitchFamily="49" charset="0"/>
                <a:cs typeface="Consolas" pitchFamily="49" charset="0"/>
              </a:rPr>
              <a:t>for</a:t>
            </a:r>
            <a:r>
              <a:rPr lang="en-GB" dirty="0" smtClean="0"/>
              <a:t> loop inside the other, we can visit every element of the array</a:t>
            </a:r>
          </a:p>
          <a:p>
            <a:pPr lvl="1"/>
            <a:r>
              <a:rPr lang="en-GB" dirty="0" smtClean="0"/>
              <a:t>Outer loop counts through the rows</a:t>
            </a:r>
          </a:p>
          <a:p>
            <a:pPr lvl="1"/>
            <a:r>
              <a:rPr lang="en-GB" dirty="0" smtClean="0"/>
              <a:t>Inner loop count through the columns on a row</a:t>
            </a:r>
          </a:p>
          <a:p>
            <a:endParaRPr lang="en-GB" dirty="0" smtClean="0"/>
          </a:p>
          <a:p>
            <a:endParaRPr lang="en-US"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22</a:t>
            </a:fld>
            <a:endParaRPr lang="en-GB"/>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nested loop</a:t>
            </a:r>
            <a:endParaRPr lang="en-US" dirty="0"/>
          </a:p>
        </p:txBody>
      </p:sp>
      <p:sp>
        <p:nvSpPr>
          <p:cNvPr id="3" name="Content Placeholder 2"/>
          <p:cNvSpPr>
            <a:spLocks noGrp="1"/>
          </p:cNvSpPr>
          <p:nvPr>
            <p:ph sz="half" idx="1"/>
          </p:nvPr>
        </p:nvSpPr>
        <p:spPr>
          <a:xfrm>
            <a:off x="467544" y="2204864"/>
            <a:ext cx="8291264" cy="4032448"/>
          </a:xfrm>
        </p:spPr>
        <p:style>
          <a:lnRef idx="2">
            <a:schemeClr val="accent1"/>
          </a:lnRef>
          <a:fillRef idx="1">
            <a:schemeClr val="lt1"/>
          </a:fillRef>
          <a:effectRef idx="0">
            <a:schemeClr val="accent1"/>
          </a:effectRef>
          <a:fontRef idx="minor">
            <a:schemeClr val="dk1"/>
          </a:fontRef>
        </p:style>
        <p:txBody>
          <a:bodyPr/>
          <a:lstStyle/>
          <a:p>
            <a:pPr>
              <a:buNone/>
            </a:pP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iRow</a:t>
            </a:r>
            <a:r>
              <a:rPr lang="en-US" sz="2000" dirty="0" smtClean="0">
                <a:latin typeface="Consolas" pitchFamily="49" charset="0"/>
                <a:cs typeface="Consolas" pitchFamily="49" charset="0"/>
              </a:rPr>
              <a:t>;</a:t>
            </a:r>
          </a:p>
          <a:p>
            <a:pPr>
              <a:buNone/>
            </a:pP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iCol</a:t>
            </a:r>
            <a:r>
              <a:rPr lang="en-US" sz="2000" dirty="0" smtClean="0">
                <a:latin typeface="Consolas" pitchFamily="49" charset="0"/>
                <a:cs typeface="Consolas" pitchFamily="49" charset="0"/>
              </a:rPr>
              <a:t>;</a:t>
            </a:r>
          </a:p>
          <a:p>
            <a:pPr>
              <a:buNone/>
            </a:pPr>
            <a:r>
              <a:rPr lang="en-US" sz="2000" dirty="0" smtClean="0">
                <a:solidFill>
                  <a:srgbClr val="008000"/>
                </a:solidFill>
                <a:latin typeface="Consolas" pitchFamily="49" charset="0"/>
                <a:cs typeface="Consolas" pitchFamily="49" charset="0"/>
              </a:rPr>
              <a:t>//loop through </a:t>
            </a:r>
            <a:r>
              <a:rPr lang="en-US" sz="2000" dirty="0" smtClean="0">
                <a:solidFill>
                  <a:srgbClr val="008000"/>
                </a:solidFill>
                <a:latin typeface="Consolas" pitchFamily="49" charset="0"/>
                <a:cs typeface="Consolas" pitchFamily="49" charset="0"/>
              </a:rPr>
              <a:t>each row</a:t>
            </a:r>
            <a:endParaRPr lang="en-US" sz="2000" dirty="0" smtClean="0">
              <a:latin typeface="Consolas" pitchFamily="49" charset="0"/>
              <a:cs typeface="Consolas" pitchFamily="49" charset="0"/>
            </a:endParaRPr>
          </a:p>
          <a:p>
            <a:pPr>
              <a:buNone/>
            </a:pPr>
            <a:r>
              <a:rPr lang="en-US" sz="2000" dirty="0" smtClean="0">
                <a:latin typeface="Consolas" pitchFamily="49" charset="0"/>
                <a:cs typeface="Consolas" pitchFamily="49" charset="0"/>
              </a:rPr>
              <a:t>for (</a:t>
            </a:r>
            <a:r>
              <a:rPr lang="en-US" sz="2000" dirty="0" err="1" smtClean="0">
                <a:latin typeface="Consolas" pitchFamily="49" charset="0"/>
                <a:cs typeface="Consolas" pitchFamily="49" charset="0"/>
              </a:rPr>
              <a:t>iRow</a:t>
            </a:r>
            <a:r>
              <a:rPr lang="en-US" sz="2000" dirty="0" smtClean="0">
                <a:latin typeface="Consolas" pitchFamily="49" charset="0"/>
                <a:cs typeface="Consolas" pitchFamily="49" charset="0"/>
              </a:rPr>
              <a:t> = 0, </a:t>
            </a:r>
            <a:r>
              <a:rPr lang="en-US" sz="2000" dirty="0" err="1" smtClean="0">
                <a:latin typeface="Consolas" pitchFamily="49" charset="0"/>
                <a:cs typeface="Consolas" pitchFamily="49" charset="0"/>
              </a:rPr>
              <a:t>iRow</a:t>
            </a:r>
            <a:r>
              <a:rPr lang="en-US" sz="2000" dirty="0" smtClean="0">
                <a:latin typeface="Consolas" pitchFamily="49" charset="0"/>
                <a:cs typeface="Consolas" pitchFamily="49" charset="0"/>
              </a:rPr>
              <a:t> &lt;= </a:t>
            </a:r>
            <a:r>
              <a:rPr lang="en-US" sz="2000" dirty="0" err="1" smtClean="0">
                <a:latin typeface="Consolas" pitchFamily="49" charset="0"/>
                <a:cs typeface="Consolas" pitchFamily="49" charset="0"/>
              </a:rPr>
              <a:t>iMarks.</a:t>
            </a:r>
            <a:r>
              <a:rPr lang="en-US" sz="2000" dirty="0" err="1" smtClean="0">
                <a:solidFill>
                  <a:srgbClr val="FF0000"/>
                </a:solidFill>
                <a:latin typeface="Consolas" pitchFamily="49" charset="0"/>
                <a:cs typeface="Consolas" pitchFamily="49" charset="0"/>
              </a:rPr>
              <a:t>Getlength</a:t>
            </a:r>
            <a:r>
              <a:rPr lang="en-US" sz="2000" dirty="0" smtClean="0">
                <a:solidFill>
                  <a:srgbClr val="FF0000"/>
                </a:solidFill>
                <a:latin typeface="Consolas" pitchFamily="49" charset="0"/>
                <a:cs typeface="Consolas" pitchFamily="49" charset="0"/>
              </a:rPr>
              <a:t>(0)</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iRow</a:t>
            </a:r>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pPr>
              <a:buNone/>
            </a:pP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a:t>
            </a:r>
            <a:r>
              <a:rPr lang="en-US" sz="2000" dirty="0" smtClean="0">
                <a:solidFill>
                  <a:srgbClr val="008000"/>
                </a:solidFill>
                <a:latin typeface="Consolas" pitchFamily="49" charset="0"/>
                <a:cs typeface="Consolas" pitchFamily="49" charset="0"/>
              </a:rPr>
              <a:t>//loop through </a:t>
            </a:r>
            <a:r>
              <a:rPr lang="en-US" sz="2000" dirty="0" smtClean="0">
                <a:solidFill>
                  <a:srgbClr val="008000"/>
                </a:solidFill>
                <a:latin typeface="Consolas" pitchFamily="49" charset="0"/>
                <a:cs typeface="Consolas" pitchFamily="49" charset="0"/>
              </a:rPr>
              <a:t>each </a:t>
            </a:r>
            <a:r>
              <a:rPr lang="en-US" sz="2000" dirty="0" smtClean="0">
                <a:solidFill>
                  <a:srgbClr val="008000"/>
                </a:solidFill>
                <a:latin typeface="Consolas" pitchFamily="49" charset="0"/>
                <a:cs typeface="Consolas" pitchFamily="49" charset="0"/>
              </a:rPr>
              <a:t>column</a:t>
            </a:r>
            <a:endParaRPr lang="en-US" sz="2000" dirty="0" smtClean="0">
              <a:latin typeface="Consolas" pitchFamily="49" charset="0"/>
              <a:cs typeface="Consolas" pitchFamily="49" charset="0"/>
            </a:endParaRPr>
          </a:p>
          <a:p>
            <a:pPr>
              <a:buNone/>
            </a:pPr>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  for </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iCol</a:t>
            </a:r>
            <a:r>
              <a:rPr lang="en-US" sz="2000" dirty="0" smtClean="0">
                <a:latin typeface="Consolas" pitchFamily="49" charset="0"/>
                <a:cs typeface="Consolas" pitchFamily="49" charset="0"/>
              </a:rPr>
              <a:t>= 0; </a:t>
            </a:r>
            <a:r>
              <a:rPr lang="en-US" sz="2000" dirty="0" err="1" smtClean="0">
                <a:latin typeface="Consolas" pitchFamily="49" charset="0"/>
                <a:cs typeface="Consolas" pitchFamily="49" charset="0"/>
              </a:rPr>
              <a:t>iCol</a:t>
            </a:r>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&lt;= </a:t>
            </a:r>
            <a:r>
              <a:rPr lang="en-US" sz="2000" dirty="0" err="1" smtClean="0">
                <a:latin typeface="Consolas" pitchFamily="49" charset="0"/>
                <a:cs typeface="Consolas" pitchFamily="49" charset="0"/>
              </a:rPr>
              <a:t>iMarks.</a:t>
            </a:r>
            <a:r>
              <a:rPr lang="en-US" sz="2000" dirty="0" err="1" smtClean="0">
                <a:solidFill>
                  <a:srgbClr val="FF0000"/>
                </a:solidFill>
                <a:latin typeface="Consolas" pitchFamily="49" charset="0"/>
                <a:cs typeface="Consolas" pitchFamily="49" charset="0"/>
              </a:rPr>
              <a:t>GetLength</a:t>
            </a:r>
            <a:r>
              <a:rPr lang="en-US" sz="2000" dirty="0" smtClean="0">
                <a:solidFill>
                  <a:srgbClr val="FF0000"/>
                </a:solidFill>
                <a:latin typeface="Consolas" pitchFamily="49" charset="0"/>
                <a:cs typeface="Consolas" pitchFamily="49" charset="0"/>
              </a:rPr>
              <a:t>(1)</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iCol</a:t>
            </a:r>
            <a:r>
              <a:rPr lang="en-US" sz="2000" dirty="0" smtClean="0">
                <a:latin typeface="Consolas" pitchFamily="49" charset="0"/>
                <a:cs typeface="Consolas" pitchFamily="49" charset="0"/>
              </a:rPr>
              <a:t>++)</a:t>
            </a:r>
            <a:endParaRPr lang="en-US" sz="2000" dirty="0" smtClean="0">
              <a:solidFill>
                <a:srgbClr val="008000"/>
              </a:solidFill>
              <a:latin typeface="Consolas" pitchFamily="49" charset="0"/>
              <a:cs typeface="Consolas" pitchFamily="49" charset="0"/>
            </a:endParaRPr>
          </a:p>
          <a:p>
            <a:pPr>
              <a:buNone/>
            </a:pPr>
            <a:r>
              <a:rPr lang="en-US" sz="2000" dirty="0" smtClean="0">
                <a:latin typeface="Consolas" pitchFamily="49" charset="0"/>
                <a:cs typeface="Consolas" pitchFamily="49" charset="0"/>
              </a:rPr>
              <a:t>   {</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iMarks</a:t>
            </a:r>
            <a:r>
              <a:rPr lang="en-US" sz="2000" dirty="0" smtClean="0">
                <a:solidFill>
                  <a:srgbClr val="FF0000"/>
                </a:solidFill>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iRow</a:t>
            </a:r>
            <a:r>
              <a:rPr lang="en-US" sz="2000" dirty="0" smtClean="0">
                <a:solidFill>
                  <a:srgbClr val="FF0000"/>
                </a:solidFill>
                <a:latin typeface="Consolas" pitchFamily="49" charset="0"/>
                <a:cs typeface="Consolas" pitchFamily="49" charset="0"/>
              </a:rPr>
              <a:t>, </a:t>
            </a:r>
            <a:r>
              <a:rPr lang="en-US" sz="2000" dirty="0" err="1" smtClean="0">
                <a:solidFill>
                  <a:srgbClr val="FF0000"/>
                </a:solidFill>
                <a:latin typeface="Consolas" pitchFamily="49" charset="0"/>
                <a:cs typeface="Consolas" pitchFamily="49" charset="0"/>
              </a:rPr>
              <a:t>iCol</a:t>
            </a:r>
            <a:r>
              <a:rPr lang="en-US" sz="2000" dirty="0" smtClean="0">
                <a:solidFill>
                  <a:srgbClr val="FF0000"/>
                </a:solidFill>
                <a:latin typeface="Consolas" pitchFamily="49" charset="0"/>
                <a:cs typeface="Consolas" pitchFamily="49" charset="0"/>
              </a:rPr>
              <a:t>]</a:t>
            </a:r>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pPr>
              <a:buNone/>
            </a:pPr>
            <a:r>
              <a:rPr lang="en-US" sz="2000" dirty="0" smtClean="0">
                <a:latin typeface="Consolas" pitchFamily="49" charset="0"/>
                <a:cs typeface="Consolas" pitchFamily="49" charset="0"/>
              </a:rPr>
              <a:t>   }</a:t>
            </a:r>
          </a:p>
          <a:p>
            <a:pPr>
              <a:buNone/>
            </a:pPr>
            <a:r>
              <a:rPr lang="en-US" sz="2000" dirty="0" smtClean="0">
                <a:latin typeface="Consolas" pitchFamily="49" charset="0"/>
                <a:cs typeface="Consolas" pitchFamily="49" charset="0"/>
              </a:rPr>
              <a:t>}</a:t>
            </a:r>
            <a:endParaRPr lang="en-US" sz="2000" dirty="0"/>
          </a:p>
        </p:txBody>
      </p:sp>
      <p:sp>
        <p:nvSpPr>
          <p:cNvPr id="6" name="Content Placeholder 5"/>
          <p:cNvSpPr>
            <a:spLocks noGrp="1"/>
          </p:cNvSpPr>
          <p:nvPr>
            <p:ph sz="half" idx="2"/>
          </p:nvPr>
        </p:nvSpPr>
        <p:spPr>
          <a:xfrm>
            <a:off x="323528" y="1412776"/>
            <a:ext cx="8568952" cy="648072"/>
          </a:xfrm>
        </p:spPr>
        <p:txBody>
          <a:bodyPr/>
          <a:lstStyle/>
          <a:p>
            <a:pPr>
              <a:buNone/>
            </a:pPr>
            <a:r>
              <a:rPr lang="en-GB" dirty="0" smtClean="0"/>
              <a:t>Displaying a </a:t>
            </a:r>
            <a:r>
              <a:rPr lang="en-GB" dirty="0" smtClean="0"/>
              <a:t>2-d </a:t>
            </a:r>
            <a:r>
              <a:rPr lang="en-GB" dirty="0" smtClean="0"/>
              <a:t>array </a:t>
            </a:r>
            <a:r>
              <a:rPr lang="en-GB" dirty="0" smtClean="0"/>
              <a:t>using </a:t>
            </a:r>
            <a:r>
              <a:rPr lang="en-GB" dirty="0" smtClean="0"/>
              <a:t>one </a:t>
            </a:r>
            <a:r>
              <a:rPr lang="en-GB" dirty="0" smtClean="0">
                <a:latin typeface="Consolas" pitchFamily="49" charset="0"/>
                <a:cs typeface="Consolas" pitchFamily="49" charset="0"/>
              </a:rPr>
              <a:t>for</a:t>
            </a:r>
            <a:r>
              <a:rPr lang="en-GB" dirty="0" smtClean="0"/>
              <a:t> loop inside another</a:t>
            </a: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23</a:t>
            </a:fld>
            <a:endParaRPr lang="en-GB" sz="1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dirty="0" smtClean="0"/>
              <a:t>Demonstration</a:t>
            </a:r>
            <a:endParaRPr lang="en-US" dirty="0"/>
          </a:p>
        </p:txBody>
      </p:sp>
      <p:sp>
        <p:nvSpPr>
          <p:cNvPr id="7" name="Subtitle 6"/>
          <p:cNvSpPr>
            <a:spLocks noGrp="1"/>
          </p:cNvSpPr>
          <p:nvPr>
            <p:ph type="subTitle" idx="1"/>
          </p:nvPr>
        </p:nvSpPr>
        <p:spPr/>
        <p:txBody>
          <a:bodyPr/>
          <a:lstStyle/>
          <a:p>
            <a:r>
              <a:rPr lang="en-GB" dirty="0" smtClean="0"/>
              <a:t>StudentArrayDemo2.sln</a:t>
            </a:r>
            <a:endParaRPr lang="en-US" dirty="0"/>
          </a:p>
        </p:txBody>
      </p:sp>
      <p:sp>
        <p:nvSpPr>
          <p:cNvPr id="5" name="Slide Number Placeholder 4"/>
          <p:cNvSpPr>
            <a:spLocks noGrp="1"/>
          </p:cNvSpPr>
          <p:nvPr>
            <p:ph type="sldNum" sz="quarter" idx="10"/>
          </p:nvPr>
        </p:nvSpPr>
        <p:spPr/>
        <p:txBody>
          <a:bodyPr/>
          <a:lstStyle/>
          <a:p>
            <a:pPr>
              <a:defRPr/>
            </a:pPr>
            <a:fld id="{CCF6CB0D-8B99-4F50-8FC8-78A5AC1118D2}"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5"/>
          <p:cNvSpPr>
            <a:spLocks noGrp="1" noChangeArrowheads="1"/>
          </p:cNvSpPr>
          <p:nvPr>
            <p:ph type="sldNum" sz="quarter" idx="11"/>
          </p:nvPr>
        </p:nvSpPr>
        <p:spPr>
          <a:noFill/>
        </p:spPr>
        <p:txBody>
          <a:bodyPr/>
          <a:lstStyle/>
          <a:p>
            <a:fld id="{A7B107EE-68F8-4B94-A6F7-8363D4CBBFD6}" type="slidenum">
              <a:rPr lang="en-GB" smtClean="0"/>
              <a:pPr/>
              <a:t>25</a:t>
            </a:fld>
            <a:endParaRPr lang="en-GB" smtClean="0"/>
          </a:p>
        </p:txBody>
      </p:sp>
      <p:sp>
        <p:nvSpPr>
          <p:cNvPr id="73731" name="Title 1"/>
          <p:cNvSpPr>
            <a:spLocks noGrp="1"/>
          </p:cNvSpPr>
          <p:nvPr>
            <p:ph type="title"/>
          </p:nvPr>
        </p:nvSpPr>
        <p:spPr>
          <a:xfrm>
            <a:off x="457200" y="274638"/>
            <a:ext cx="8229600" cy="778098"/>
          </a:xfrm>
        </p:spPr>
        <p:txBody>
          <a:bodyPr/>
          <a:lstStyle/>
          <a:p>
            <a:r>
              <a:rPr lang="en-GB" dirty="0" smtClean="0"/>
              <a:t>Summary</a:t>
            </a:r>
          </a:p>
        </p:txBody>
      </p:sp>
      <p:sp>
        <p:nvSpPr>
          <p:cNvPr id="73732" name="Rectangle 4"/>
          <p:cNvSpPr>
            <a:spLocks noGrp="1"/>
          </p:cNvSpPr>
          <p:nvPr>
            <p:ph type="body" idx="4294967295"/>
          </p:nvPr>
        </p:nvSpPr>
        <p:spPr>
          <a:xfrm>
            <a:off x="457200" y="1340768"/>
            <a:ext cx="8229600" cy="5040560"/>
          </a:xfrm>
        </p:spPr>
        <p:txBody>
          <a:bodyPr/>
          <a:lstStyle/>
          <a:p>
            <a:r>
              <a:rPr lang="en-GB" sz="2800" dirty="0" smtClean="0"/>
              <a:t>Pass arrays as parameters in a program</a:t>
            </a:r>
          </a:p>
          <a:p>
            <a:r>
              <a:rPr lang="en-GB" sz="2800" dirty="0" smtClean="0"/>
              <a:t>Use </a:t>
            </a:r>
            <a:r>
              <a:rPr lang="en-GB" sz="2800" dirty="0" smtClean="0"/>
              <a:t>parallel arrays</a:t>
            </a:r>
          </a:p>
          <a:p>
            <a:r>
              <a:rPr lang="en-GB" sz="2800" dirty="0" smtClean="0"/>
              <a:t>Use a loop to perform </a:t>
            </a:r>
            <a:r>
              <a:rPr lang="en-GB" sz="2800" dirty="0" smtClean="0"/>
              <a:t>a search of an array </a:t>
            </a:r>
          </a:p>
          <a:p>
            <a:r>
              <a:rPr lang="en-GB" sz="2800" dirty="0" smtClean="0"/>
              <a:t>Use a loop to sum numeric values of </a:t>
            </a:r>
            <a:r>
              <a:rPr lang="en-GB" sz="2800" dirty="0" smtClean="0"/>
              <a:t>an </a:t>
            </a:r>
            <a:r>
              <a:rPr lang="en-GB" sz="2800" dirty="0" smtClean="0"/>
              <a:t>array</a:t>
            </a:r>
            <a:endParaRPr lang="en-GB" sz="2800" dirty="0" smtClean="0"/>
          </a:p>
          <a:p>
            <a:r>
              <a:rPr lang="en-GB" sz="2800" dirty="0" smtClean="0"/>
              <a:t>Declare </a:t>
            </a:r>
            <a:r>
              <a:rPr lang="en-GB" sz="2800" dirty="0" smtClean="0"/>
              <a:t>and </a:t>
            </a:r>
            <a:r>
              <a:rPr lang="en-GB" sz="2800" dirty="0" smtClean="0"/>
              <a:t>initialise </a:t>
            </a:r>
            <a:r>
              <a:rPr lang="en-GB" sz="2800" dirty="0" smtClean="0"/>
              <a:t>a two-dimensional array </a:t>
            </a:r>
          </a:p>
          <a:p>
            <a:r>
              <a:rPr lang="en-GB" sz="2800" dirty="0" smtClean="0"/>
              <a:t>Use nested </a:t>
            </a:r>
            <a:r>
              <a:rPr lang="en-GB" sz="2800" dirty="0" smtClean="0">
                <a:latin typeface="Consolas" pitchFamily="49" charset="0"/>
                <a:cs typeface="Consolas" pitchFamily="49" charset="0"/>
              </a:rPr>
              <a:t>for</a:t>
            </a:r>
            <a:r>
              <a:rPr lang="en-GB" sz="2800" dirty="0" smtClean="0"/>
              <a:t> loops with two-dimensional arrays </a:t>
            </a:r>
          </a:p>
          <a:p>
            <a:pPr>
              <a:lnSpc>
                <a:spcPct val="80000"/>
              </a:lnSpc>
            </a:pPr>
            <a:r>
              <a:rPr lang="en-GB" sz="2800" dirty="0" smtClean="0"/>
              <a:t>Use a </a:t>
            </a:r>
            <a:r>
              <a:rPr lang="en-GB" sz="2800" dirty="0" smtClean="0"/>
              <a:t>nested for loop </a:t>
            </a:r>
            <a:r>
              <a:rPr lang="en-GB" sz="2800" dirty="0" smtClean="0"/>
              <a:t>structure to </a:t>
            </a:r>
            <a:r>
              <a:rPr lang="en-GB" sz="2800" dirty="0" smtClean="0"/>
              <a:t>process through the elements of a two-dimensional array </a:t>
            </a:r>
            <a:endParaRPr lang="en-GB" sz="2800" dirty="0" smtClean="0"/>
          </a:p>
          <a:p>
            <a:pPr lvl="1">
              <a:lnSpc>
                <a:spcPct val="80000"/>
              </a:lnSpc>
            </a:pPr>
            <a:r>
              <a:rPr lang="en-GB" sz="2400" dirty="0" smtClean="0"/>
              <a:t>row </a:t>
            </a:r>
            <a:r>
              <a:rPr lang="en-GB" sz="2400" dirty="0" smtClean="0"/>
              <a:t>by </a:t>
            </a:r>
            <a:r>
              <a:rPr lang="en-GB" sz="2400" dirty="0" smtClean="0"/>
              <a:t>row</a:t>
            </a:r>
            <a:r>
              <a:rPr lang="en-GB" sz="2400" dirty="0" smtClean="0"/>
              <a:t> </a:t>
            </a:r>
            <a:r>
              <a:rPr lang="en-GB" sz="2400" dirty="0" smtClean="0"/>
              <a:t>and </a:t>
            </a:r>
            <a:endParaRPr lang="en-GB" sz="2400" dirty="0" smtClean="0"/>
          </a:p>
          <a:p>
            <a:pPr lvl="1">
              <a:lnSpc>
                <a:spcPct val="80000"/>
              </a:lnSpc>
            </a:pPr>
            <a:r>
              <a:rPr lang="en-GB" sz="2400" dirty="0" smtClean="0"/>
              <a:t>column </a:t>
            </a:r>
            <a:r>
              <a:rPr lang="en-GB" sz="2400" dirty="0" smtClean="0"/>
              <a:t>by column</a:t>
            </a:r>
          </a:p>
          <a:p>
            <a:pPr>
              <a:lnSpc>
                <a:spcPct val="80000"/>
              </a:lnSpc>
              <a:buNone/>
            </a:pPr>
            <a:endParaRPr lang="en-GB" sz="20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i="1" dirty="0" err="1" smtClean="0"/>
              <a:t>StudentArrayDemo</a:t>
            </a:r>
            <a:endParaRPr lang="en-US" i="1" dirty="0"/>
          </a:p>
        </p:txBody>
      </p:sp>
      <p:sp>
        <p:nvSpPr>
          <p:cNvPr id="6" name="Subtitle 5"/>
          <p:cNvSpPr>
            <a:spLocks noGrp="1"/>
          </p:cNvSpPr>
          <p:nvPr>
            <p:ph type="subTitle" idx="1"/>
          </p:nvPr>
        </p:nvSpPr>
        <p:spPr/>
        <p:txBody>
          <a:bodyPr/>
          <a:lstStyle/>
          <a:p>
            <a:r>
              <a:rPr lang="en-GB" dirty="0" smtClean="0"/>
              <a:t>Full Program Listing</a:t>
            </a:r>
            <a:endParaRPr lang="en-US" dirty="0"/>
          </a:p>
        </p:txBody>
      </p:sp>
      <p:sp>
        <p:nvSpPr>
          <p:cNvPr id="4" name="Slide Number Placeholder 3"/>
          <p:cNvSpPr>
            <a:spLocks noGrp="1"/>
          </p:cNvSpPr>
          <p:nvPr>
            <p:ph type="sldNum" sz="quarter" idx="10"/>
          </p:nvPr>
        </p:nvSpPr>
        <p:spPr/>
        <p:txBody>
          <a:bodyPr/>
          <a:lstStyle/>
          <a:p>
            <a:pPr>
              <a:defRPr/>
            </a:pPr>
            <a:fld id="{BC96A45B-24B0-4EF2-B259-8827B0C0173D}" type="slidenum">
              <a:rPr lang="en-GB" smtClean="0"/>
              <a:pPr>
                <a:defRPr/>
              </a:pPr>
              <a:t>26</a:t>
            </a:fld>
            <a:endParaRPr lang="en-GB"/>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27</a:t>
            </a:fld>
            <a:endParaRPr lang="en-GB" dirty="0"/>
          </a:p>
        </p:txBody>
      </p:sp>
      <p:sp>
        <p:nvSpPr>
          <p:cNvPr id="6" name="Rectangle 5"/>
          <p:cNvSpPr/>
          <p:nvPr/>
        </p:nvSpPr>
        <p:spPr>
          <a:xfrm>
            <a:off x="395536" y="332656"/>
            <a:ext cx="8352928" cy="6463308"/>
          </a:xfrm>
          <a:prstGeom prst="rect">
            <a:avLst/>
          </a:prstGeom>
        </p:spPr>
        <p:txBody>
          <a:bodyPr wrap="square">
            <a:spAutoFit/>
          </a:bodyPr>
          <a:lstStyle/>
          <a:p>
            <a:r>
              <a:rPr lang="en-US" dirty="0" smtClean="0">
                <a:latin typeface="Consolas" pitchFamily="49" charset="0"/>
                <a:cs typeface="Consolas" pitchFamily="49" charset="0"/>
              </a:rPr>
              <a:t>static void Main(string[] </a:t>
            </a:r>
            <a:r>
              <a:rPr lang="en-US" dirty="0" err="1" smtClean="0">
                <a:latin typeface="Consolas" pitchFamily="49" charset="0"/>
                <a:cs typeface="Consolas" pitchFamily="49" charset="0"/>
              </a:rPr>
              <a:t>args</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declare and initialise parallel arrays</a:t>
            </a:r>
          </a:p>
          <a:p>
            <a:r>
              <a:rPr lang="en-GB" dirty="0" smtClean="0">
                <a:latin typeface="Consolas" pitchFamily="49" charset="0"/>
                <a:cs typeface="Consolas" pitchFamily="49" charset="0"/>
              </a:rPr>
              <a:t>   string</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 = new string[] { "John", "Mary", "Keith</a:t>
            </a:r>
            <a:r>
              <a:rPr lang="en-GB"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smtClean="0">
                <a:latin typeface="Consolas" pitchFamily="49" charset="0"/>
                <a:cs typeface="Consolas" pitchFamily="49" charset="0"/>
              </a:rPr>
              <a:t>                                   </a:t>
            </a:r>
            <a:r>
              <a:rPr lang="en-GB" dirty="0" smtClean="0">
                <a:latin typeface="Consolas" pitchFamily="49" charset="0"/>
                <a:cs typeface="Consolas" pitchFamily="49" charset="0"/>
              </a:rPr>
              <a:t>"Graham", "Susan" };</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 = new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 45, 72, 35, 84, 58 };</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DisplayArrays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DisplayPassed</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DisplayAverage</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DisplayHighest</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DisplayLowest</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DisplayGrades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Console.ReadKey</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28</a:t>
            </a:fld>
            <a:endParaRPr lang="en-GB" dirty="0"/>
          </a:p>
        </p:txBody>
      </p:sp>
      <p:sp>
        <p:nvSpPr>
          <p:cNvPr id="6" name="Rectangle 5"/>
          <p:cNvSpPr/>
          <p:nvPr/>
        </p:nvSpPr>
        <p:spPr>
          <a:xfrm>
            <a:off x="539552" y="1124744"/>
            <a:ext cx="7848872" cy="4247317"/>
          </a:xfrm>
          <a:prstGeom prst="rect">
            <a:avLst/>
          </a:prstGeom>
        </p:spPr>
        <p:txBody>
          <a:bodyPr wrap="square">
            <a:spAutoFit/>
          </a:bodyPr>
          <a:lstStyle/>
          <a:p>
            <a:r>
              <a:rPr lang="en-GB" dirty="0" smtClean="0">
                <a:latin typeface="Consolas" pitchFamily="49" charset="0"/>
                <a:cs typeface="Consolas" pitchFamily="49" charset="0"/>
              </a:rPr>
              <a:t>static void </a:t>
            </a:r>
            <a:r>
              <a:rPr lang="en-GB" dirty="0" err="1" smtClean="0">
                <a:latin typeface="Consolas" pitchFamily="49" charset="0"/>
                <a:cs typeface="Consolas" pitchFamily="49" charset="0"/>
              </a:rPr>
              <a:t>DisplayArrays</a:t>
            </a:r>
            <a:r>
              <a:rPr lang="en-GB" dirty="0" smtClean="0">
                <a:latin typeface="Consolas" pitchFamily="49" charset="0"/>
                <a:cs typeface="Consolas" pitchFamily="49" charset="0"/>
              </a:rPr>
              <a:t>(string []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("The arrays contain:");</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smtClean="0">
                <a:latin typeface="Consolas" pitchFamily="49" charset="0"/>
                <a:cs typeface="Consolas" pitchFamily="49" charset="0"/>
              </a:rPr>
              <a:t>//loop through names array</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for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 0;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&lt; </a:t>
            </a:r>
            <a:r>
              <a:rPr lang="en-US" dirty="0" err="1" smtClean="0">
                <a:latin typeface="Consolas" pitchFamily="49" charset="0"/>
                <a:cs typeface="Consolas" pitchFamily="49" charset="0"/>
              </a:rPr>
              <a:t>iMarks.Length</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smtClean="0">
                <a:latin typeface="Consolas" pitchFamily="49" charset="0"/>
                <a:cs typeface="Consolas" pitchFamily="49" charset="0"/>
              </a:rPr>
              <a:t>//display name and mark of current student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 "\t" + </a:t>
            </a:r>
            <a:r>
              <a:rPr lang="en-US" dirty="0" smtClean="0">
                <a:latin typeface="Consolas" pitchFamily="49" charset="0"/>
                <a:cs typeface="Consolas" pitchFamily="49" charset="0"/>
              </a:rPr>
              <a:t> </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29</a:t>
            </a:fld>
            <a:endParaRPr lang="en-GB" dirty="0"/>
          </a:p>
        </p:txBody>
      </p:sp>
      <p:sp>
        <p:nvSpPr>
          <p:cNvPr id="6" name="Rectangle 5"/>
          <p:cNvSpPr/>
          <p:nvPr/>
        </p:nvSpPr>
        <p:spPr>
          <a:xfrm>
            <a:off x="611560" y="908720"/>
            <a:ext cx="7920880" cy="4801314"/>
          </a:xfrm>
          <a:prstGeom prst="rect">
            <a:avLst/>
          </a:prstGeom>
        </p:spPr>
        <p:txBody>
          <a:bodyPr wrap="square">
            <a:spAutoFit/>
          </a:bodyPr>
          <a:lstStyle/>
          <a:p>
            <a:r>
              <a:rPr lang="en-GB" dirty="0" smtClean="0">
                <a:latin typeface="Consolas" pitchFamily="49" charset="0"/>
                <a:cs typeface="Consolas" pitchFamily="49" charset="0"/>
              </a:rPr>
              <a:t>static void </a:t>
            </a:r>
            <a:r>
              <a:rPr lang="en-GB" dirty="0" err="1" smtClean="0">
                <a:latin typeface="Consolas" pitchFamily="49" charset="0"/>
                <a:cs typeface="Consolas" pitchFamily="49" charset="0"/>
              </a:rPr>
              <a:t>DisplayPassed</a:t>
            </a:r>
            <a:r>
              <a:rPr lang="en-GB" dirty="0" smtClean="0">
                <a:latin typeface="Consolas" pitchFamily="49" charset="0"/>
                <a:cs typeface="Consolas" pitchFamily="49" charset="0"/>
              </a:rPr>
              <a:t>(string[]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Console.WriteLine</a:t>
            </a:r>
            <a:r>
              <a:rPr lang="en-GB" dirty="0" smtClean="0">
                <a:latin typeface="Consolas" pitchFamily="49" charset="0"/>
                <a:cs typeface="Consolas" pitchFamily="49" charset="0"/>
              </a:rPr>
              <a:t>("List of passing students:");</a:t>
            </a:r>
          </a:p>
          <a:p>
            <a:r>
              <a:rPr lang="en-US" dirty="0" smtClean="0">
                <a:latin typeface="Consolas" pitchFamily="49" charset="0"/>
                <a:cs typeface="Consolas" pitchFamily="49" charset="0"/>
              </a:rPr>
              <a:t>      </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loop through names array</a:t>
            </a:r>
          </a:p>
          <a:p>
            <a:r>
              <a:rPr lang="en-US" dirty="0" smtClean="0">
                <a:latin typeface="Consolas" pitchFamily="49" charset="0"/>
                <a:cs typeface="Consolas" pitchFamily="49" charset="0"/>
              </a:rPr>
              <a:t>   for </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 0;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&lt; </a:t>
            </a:r>
            <a:r>
              <a:rPr lang="en-US" dirty="0" err="1" smtClean="0">
                <a:latin typeface="Consolas" pitchFamily="49" charset="0"/>
                <a:cs typeface="Consolas" pitchFamily="49" charset="0"/>
              </a:rPr>
              <a:t>iMarks.Length</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if </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&gt;= 40)</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//display name of student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("Passed: " + </a:t>
            </a:r>
            <a:r>
              <a:rPr lang="en-US" dirty="0" err="1" smtClean="0">
                <a:latin typeface="Consolas" pitchFamily="49" charset="0"/>
                <a:cs typeface="Consolas" pitchFamily="49" charset="0"/>
              </a:rPr>
              <a:t>sNames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problem</a:t>
            </a:r>
            <a:endParaRPr lang="en-US" dirty="0"/>
          </a:p>
        </p:txBody>
      </p:sp>
      <p:sp>
        <p:nvSpPr>
          <p:cNvPr id="3" name="Content Placeholder 2"/>
          <p:cNvSpPr>
            <a:spLocks noGrp="1"/>
          </p:cNvSpPr>
          <p:nvPr>
            <p:ph idx="1"/>
          </p:nvPr>
        </p:nvSpPr>
        <p:spPr/>
        <p:txBody>
          <a:bodyPr/>
          <a:lstStyle/>
          <a:p>
            <a:r>
              <a:rPr lang="en-GB" dirty="0" smtClean="0"/>
              <a:t>We want to store a set of names of students and the marks they achieved in a test</a:t>
            </a:r>
          </a:p>
          <a:p>
            <a:r>
              <a:rPr lang="en-GB" dirty="0" smtClean="0"/>
              <a:t>The marks must be processed to find out:</a:t>
            </a:r>
          </a:p>
          <a:p>
            <a:pPr lvl="1"/>
            <a:r>
              <a:rPr lang="en-GB" dirty="0" smtClean="0"/>
              <a:t>The names of students who passed</a:t>
            </a:r>
          </a:p>
          <a:p>
            <a:pPr lvl="1"/>
            <a:r>
              <a:rPr lang="en-GB" dirty="0" smtClean="0"/>
              <a:t>The average mark</a:t>
            </a:r>
          </a:p>
          <a:p>
            <a:pPr lvl="1"/>
            <a:r>
              <a:rPr lang="en-GB" dirty="0" smtClean="0"/>
              <a:t>The highest and lowest mark</a:t>
            </a:r>
          </a:p>
          <a:p>
            <a:pPr lvl="1"/>
            <a:r>
              <a:rPr lang="en-GB" dirty="0" smtClean="0"/>
              <a:t>The grade corresponding to mark for each student</a:t>
            </a:r>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3</a:t>
            </a:fld>
            <a:endParaRPr lang="en-GB"/>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30</a:t>
            </a:fld>
            <a:endParaRPr lang="en-GB" sz="1400" dirty="0"/>
          </a:p>
        </p:txBody>
      </p:sp>
      <p:sp>
        <p:nvSpPr>
          <p:cNvPr id="6" name="Rectangle 5"/>
          <p:cNvSpPr/>
          <p:nvPr/>
        </p:nvSpPr>
        <p:spPr>
          <a:xfrm>
            <a:off x="611560" y="548680"/>
            <a:ext cx="7992888" cy="5355312"/>
          </a:xfrm>
          <a:prstGeom prst="rect">
            <a:avLst/>
          </a:prstGeom>
        </p:spPr>
        <p:txBody>
          <a:bodyPr wrap="square">
            <a:spAutoFit/>
          </a:bodyPr>
          <a:lstStyle/>
          <a:p>
            <a:r>
              <a:rPr lang="en-US" dirty="0" smtClean="0">
                <a:latin typeface="Consolas" pitchFamily="49" charset="0"/>
                <a:cs typeface="Consolas" pitchFamily="49" charset="0"/>
              </a:rPr>
              <a:t>static void </a:t>
            </a:r>
            <a:r>
              <a:rPr lang="en-US" dirty="0" err="1" smtClean="0">
                <a:latin typeface="Consolas" pitchFamily="49" charset="0"/>
                <a:cs typeface="Consolas" pitchFamily="49" charset="0"/>
              </a:rPr>
              <a:t>DisplayAverage</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iTotalMarks</a:t>
            </a:r>
            <a:r>
              <a:rPr lang="en-US" dirty="0" smtClean="0">
                <a:latin typeface="Consolas" pitchFamily="49" charset="0"/>
                <a:cs typeface="Consolas" pitchFamily="49" charset="0"/>
              </a:rPr>
              <a:t> = 0;</a:t>
            </a:r>
          </a:p>
          <a:p>
            <a:r>
              <a:rPr lang="en-US" dirty="0" smtClean="0">
                <a:latin typeface="Consolas" pitchFamily="49" charset="0"/>
                <a:cs typeface="Consolas" pitchFamily="49" charset="0"/>
              </a:rPr>
              <a:t>   </a:t>
            </a:r>
            <a:r>
              <a:rPr lang="en-US" dirty="0" smtClean="0">
                <a:latin typeface="Consolas" pitchFamily="49" charset="0"/>
                <a:cs typeface="Consolas" pitchFamily="49" charset="0"/>
              </a:rPr>
              <a:t>double </a:t>
            </a:r>
            <a:r>
              <a:rPr lang="en-US" dirty="0" err="1" smtClean="0">
                <a:latin typeface="Consolas" pitchFamily="49" charset="0"/>
                <a:cs typeface="Consolas" pitchFamily="49" charset="0"/>
              </a:rPr>
              <a:t>dAverageMark</a:t>
            </a:r>
            <a:r>
              <a:rPr lang="en-US" dirty="0" smtClean="0">
                <a:latin typeface="Consolas" pitchFamily="49" charset="0"/>
                <a:cs typeface="Consolas" pitchFamily="49" charset="0"/>
              </a:rPr>
              <a:t> = 0;</a:t>
            </a:r>
          </a:p>
          <a:p>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loop to count up all marks scored</a:t>
            </a:r>
          </a:p>
          <a:p>
            <a:r>
              <a:rPr lang="en-GB" dirty="0" smtClean="0">
                <a:latin typeface="Consolas" pitchFamily="49" charset="0"/>
                <a:cs typeface="Consolas" pitchFamily="49" charset="0"/>
              </a:rPr>
              <a:t>   for </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 0;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&lt; </a:t>
            </a:r>
            <a:r>
              <a:rPr lang="en-GB" dirty="0" err="1" smtClean="0">
                <a:latin typeface="Consolas" pitchFamily="49" charset="0"/>
                <a:cs typeface="Consolas" pitchFamily="49" charset="0"/>
              </a:rPr>
              <a:t>iMarks.Length</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add current mark to the total</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iTotalMarks</a:t>
            </a:r>
            <a:r>
              <a:rPr lang="en-US" dirty="0" smtClean="0">
                <a:latin typeface="Consolas" pitchFamily="49" charset="0"/>
                <a:cs typeface="Consolas" pitchFamily="49" charset="0"/>
              </a:rPr>
              <a:t> = </a:t>
            </a:r>
            <a:r>
              <a:rPr lang="en-US" dirty="0" err="1" smtClean="0">
                <a:latin typeface="Consolas" pitchFamily="49" charset="0"/>
                <a:cs typeface="Consolas" pitchFamily="49" charset="0"/>
              </a:rPr>
              <a:t>iTotalMarks</a:t>
            </a:r>
            <a:r>
              <a:rPr lang="en-US" dirty="0" smtClean="0">
                <a:latin typeface="Consolas" pitchFamily="49" charset="0"/>
                <a:cs typeface="Consolas" pitchFamily="49" charset="0"/>
              </a:rPr>
              <a:t> +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//calculate and display average mark</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dAverageMark</a:t>
            </a:r>
            <a:r>
              <a:rPr lang="en-US" dirty="0" smtClean="0">
                <a:latin typeface="Consolas" pitchFamily="49" charset="0"/>
                <a:cs typeface="Consolas" pitchFamily="49" charset="0"/>
              </a:rPr>
              <a:t> = (double) </a:t>
            </a:r>
            <a:r>
              <a:rPr lang="en-US" dirty="0" err="1" smtClean="0">
                <a:latin typeface="Consolas" pitchFamily="49" charset="0"/>
                <a:cs typeface="Consolas" pitchFamily="49" charset="0"/>
              </a:rPr>
              <a:t>iTotalMarks</a:t>
            </a:r>
            <a:r>
              <a:rPr lang="en-US" dirty="0" smtClean="0">
                <a:latin typeface="Consolas" pitchFamily="49" charset="0"/>
                <a:cs typeface="Consolas" pitchFamily="49" charset="0"/>
              </a:rPr>
              <a:t> / </a:t>
            </a:r>
            <a:r>
              <a:rPr lang="en-US" dirty="0" err="1" smtClean="0">
                <a:latin typeface="Consolas" pitchFamily="49" charset="0"/>
                <a:cs typeface="Consolas" pitchFamily="49" charset="0"/>
              </a:rPr>
              <a:t>iMarks.Length</a:t>
            </a:r>
            <a:r>
              <a:rPr lang="en-US" dirty="0" smtClean="0">
                <a:latin typeface="Consolas" pitchFamily="49" charset="0"/>
                <a:cs typeface="Consolas" pitchFamily="49" charset="0"/>
              </a:rPr>
              <a:t>;</a:t>
            </a:r>
          </a:p>
          <a:p>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("Average mark is " + </a:t>
            </a:r>
            <a:r>
              <a:rPr lang="en-US" dirty="0" err="1" smtClean="0">
                <a:latin typeface="Consolas" pitchFamily="49" charset="0"/>
                <a:cs typeface="Consolas" pitchFamily="49" charset="0"/>
              </a:rPr>
              <a:t>dAverageMark</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31</a:t>
            </a:fld>
            <a:endParaRPr lang="en-GB" dirty="0"/>
          </a:p>
        </p:txBody>
      </p:sp>
      <p:sp>
        <p:nvSpPr>
          <p:cNvPr id="6" name="Rectangle 5"/>
          <p:cNvSpPr/>
          <p:nvPr/>
        </p:nvSpPr>
        <p:spPr>
          <a:xfrm>
            <a:off x="611560" y="620688"/>
            <a:ext cx="8280920" cy="5632311"/>
          </a:xfrm>
          <a:prstGeom prst="rect">
            <a:avLst/>
          </a:prstGeom>
        </p:spPr>
        <p:txBody>
          <a:bodyPr wrap="square">
            <a:spAutoFit/>
          </a:bodyPr>
          <a:lstStyle/>
          <a:p>
            <a:r>
              <a:rPr lang="en-GB" dirty="0" smtClean="0">
                <a:latin typeface="Consolas" pitchFamily="49" charset="0"/>
                <a:cs typeface="Consolas" pitchFamily="49" charset="0"/>
              </a:rPr>
              <a:t>static </a:t>
            </a:r>
            <a:r>
              <a:rPr lang="en-GB" dirty="0" smtClean="0">
                <a:latin typeface="Consolas" pitchFamily="49" charset="0"/>
                <a:cs typeface="Consolas" pitchFamily="49" charset="0"/>
              </a:rPr>
              <a:t>void </a:t>
            </a:r>
            <a:r>
              <a:rPr lang="en-GB" dirty="0" err="1" smtClean="0">
                <a:latin typeface="Consolas" pitchFamily="49" charset="0"/>
                <a:cs typeface="Consolas" pitchFamily="49" charset="0"/>
              </a:rPr>
              <a:t>DisplayHighest</a:t>
            </a:r>
            <a:r>
              <a:rPr lang="en-GB" dirty="0" smtClean="0">
                <a:latin typeface="Consolas" pitchFamily="49" charset="0"/>
                <a:cs typeface="Consolas" pitchFamily="49" charset="0"/>
              </a:rPr>
              <a:t>(string[]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iHighest</a:t>
            </a:r>
            <a:r>
              <a:rPr lang="en-GB" dirty="0" smtClean="0">
                <a:latin typeface="Consolas" pitchFamily="49" charset="0"/>
                <a:cs typeface="Consolas" pitchFamily="49" charset="0"/>
              </a:rPr>
              <a:t> = 0;  //store first subscript (highest so far)</a:t>
            </a:r>
          </a:p>
          <a:p>
            <a:r>
              <a:rPr lang="en-US" dirty="0" smtClean="0">
                <a:latin typeface="Consolas" pitchFamily="49" charset="0"/>
                <a:cs typeface="Consolas" pitchFamily="49" charset="0"/>
              </a:rPr>
              <a:t>           </a:t>
            </a:r>
          </a:p>
          <a:p>
            <a:r>
              <a:rPr lang="en-GB" dirty="0" smtClean="0">
                <a:latin typeface="Consolas" pitchFamily="49" charset="0"/>
                <a:cs typeface="Consolas" pitchFamily="49" charset="0"/>
              </a:rPr>
              <a:t>   //</a:t>
            </a:r>
            <a:r>
              <a:rPr lang="en-GB" dirty="0" smtClean="0">
                <a:latin typeface="Consolas" pitchFamily="49" charset="0"/>
                <a:cs typeface="Consolas" pitchFamily="49" charset="0"/>
              </a:rPr>
              <a:t>loop to search rest of array</a:t>
            </a:r>
          </a:p>
          <a:p>
            <a:r>
              <a:rPr lang="en-GB" dirty="0" smtClean="0">
                <a:latin typeface="Consolas" pitchFamily="49" charset="0"/>
                <a:cs typeface="Consolas" pitchFamily="49" charset="0"/>
              </a:rPr>
              <a:t>   </a:t>
            </a:r>
            <a:r>
              <a:rPr lang="en-GB" dirty="0" smtClean="0">
                <a:latin typeface="Consolas" pitchFamily="49" charset="0"/>
                <a:cs typeface="Consolas" pitchFamily="49" charset="0"/>
              </a:rPr>
              <a:t>for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 1;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&lt; </a:t>
            </a:r>
            <a:r>
              <a:rPr lang="en-GB" dirty="0" err="1" smtClean="0">
                <a:latin typeface="Consolas" pitchFamily="49" charset="0"/>
                <a:cs typeface="Consolas" pitchFamily="49" charset="0"/>
              </a:rPr>
              <a:t>iMarks.Length</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 </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smtClean="0">
                <a:latin typeface="Consolas" pitchFamily="49" charset="0"/>
                <a:cs typeface="Consolas" pitchFamily="49" charset="0"/>
              </a:rPr>
              <a:t>if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&gt;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iHighest</a:t>
            </a:r>
            <a:r>
              <a:rPr lang="en-US" dirty="0" smtClean="0">
                <a:latin typeface="Consolas" pitchFamily="49" charset="0"/>
                <a:cs typeface="Consolas" pitchFamily="49" charset="0"/>
              </a:rPr>
              <a:t>] ) </a:t>
            </a:r>
          </a:p>
          <a:p>
            <a:r>
              <a:rPr lang="en-US" dirty="0" smtClean="0">
                <a:latin typeface="Consolas" pitchFamily="49" charset="0"/>
                <a:cs typeface="Consolas" pitchFamily="49" charset="0"/>
              </a:rPr>
              <a:t>      {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store the subscript of array position holding </a:t>
            </a:r>
            <a:endParaRPr lang="en-GB"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        //the </a:t>
            </a:r>
            <a:r>
              <a:rPr lang="en-GB" dirty="0" smtClean="0">
                <a:latin typeface="Consolas" pitchFamily="49" charset="0"/>
                <a:cs typeface="Consolas" pitchFamily="49" charset="0"/>
              </a:rPr>
              <a:t>new highest mark </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iHighest</a:t>
            </a:r>
            <a:r>
              <a:rPr lang="en-US" dirty="0" smtClean="0">
                <a:latin typeface="Consolas" pitchFamily="49" charset="0"/>
                <a:cs typeface="Consolas" pitchFamily="49" charset="0"/>
              </a:rPr>
              <a:t> </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display name and mark of highest scoring student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Console.WriteLine</a:t>
            </a:r>
            <a:r>
              <a:rPr lang="en-GB" dirty="0" smtClean="0">
                <a:latin typeface="Consolas" pitchFamily="49" charset="0"/>
                <a:cs typeface="Consolas" pitchFamily="49" charset="0"/>
              </a:rPr>
              <a:t>("Highest mark " +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iHighest</a:t>
            </a:r>
            <a:r>
              <a:rPr lang="en-GB" dirty="0" smtClean="0">
                <a:latin typeface="Consolas" pitchFamily="49" charset="0"/>
                <a:cs typeface="Consolas" pitchFamily="49" charset="0"/>
              </a:rPr>
              <a:t>] + " " </a:t>
            </a:r>
            <a:endParaRPr lang="en-GB"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                                    +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iHighest</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defRPr/>
            </a:pPr>
            <a:fld id="{BC96A45B-24B0-4EF2-B259-8827B0C0173D}" type="slidenum">
              <a:rPr lang="en-GB" sz="1400" smtClean="0"/>
              <a:pPr algn="r">
                <a:defRPr/>
              </a:pPr>
              <a:t>32</a:t>
            </a:fld>
            <a:endParaRPr lang="en-GB" sz="1400" dirty="0"/>
          </a:p>
        </p:txBody>
      </p:sp>
      <p:sp>
        <p:nvSpPr>
          <p:cNvPr id="6" name="Rectangle 5"/>
          <p:cNvSpPr/>
          <p:nvPr/>
        </p:nvSpPr>
        <p:spPr>
          <a:xfrm>
            <a:off x="467544" y="692696"/>
            <a:ext cx="8136904" cy="5355312"/>
          </a:xfrm>
          <a:prstGeom prst="rect">
            <a:avLst/>
          </a:prstGeom>
        </p:spPr>
        <p:txBody>
          <a:bodyPr wrap="square">
            <a:spAutoFit/>
          </a:bodyPr>
          <a:lstStyle/>
          <a:p>
            <a:r>
              <a:rPr lang="en-GB" dirty="0" smtClean="0">
                <a:latin typeface="Consolas" pitchFamily="49" charset="0"/>
                <a:cs typeface="Consolas" pitchFamily="49" charset="0"/>
              </a:rPr>
              <a:t>static void </a:t>
            </a:r>
            <a:r>
              <a:rPr lang="en-GB" dirty="0" err="1" smtClean="0">
                <a:latin typeface="Consolas" pitchFamily="49" charset="0"/>
                <a:cs typeface="Consolas" pitchFamily="49" charset="0"/>
              </a:rPr>
              <a:t>DisplayLowest</a:t>
            </a:r>
            <a:r>
              <a:rPr lang="en-GB" dirty="0" smtClean="0">
                <a:latin typeface="Consolas" pitchFamily="49" charset="0"/>
                <a:cs typeface="Consolas" pitchFamily="49" charset="0"/>
              </a:rPr>
              <a:t>(string[]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int</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int</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iLowest</a:t>
            </a:r>
            <a:r>
              <a:rPr lang="en-GB" dirty="0" smtClean="0">
                <a:latin typeface="Consolas" pitchFamily="49" charset="0"/>
                <a:cs typeface="Consolas" pitchFamily="49" charset="0"/>
              </a:rPr>
              <a:t> = 0; //store first subscript (lowest so far)</a:t>
            </a:r>
          </a:p>
          <a:p>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loop to search rest of array</a:t>
            </a:r>
          </a:p>
          <a:p>
            <a:r>
              <a:rPr lang="en-GB" dirty="0" smtClean="0">
                <a:latin typeface="Consolas" pitchFamily="49" charset="0"/>
                <a:cs typeface="Consolas" pitchFamily="49" charset="0"/>
              </a:rPr>
              <a:t>   for </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 1;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 &lt; </a:t>
            </a:r>
            <a:r>
              <a:rPr lang="en-GB" dirty="0" err="1" smtClean="0">
                <a:latin typeface="Consolas" pitchFamily="49" charset="0"/>
                <a:cs typeface="Consolas" pitchFamily="49" charset="0"/>
              </a:rPr>
              <a:t>iMarks.Length</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iStudent</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if </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 &lt; </a:t>
            </a:r>
            <a:r>
              <a:rPr lang="en-US" dirty="0" err="1" smtClean="0">
                <a:latin typeface="Consolas" pitchFamily="49" charset="0"/>
                <a:cs typeface="Consolas" pitchFamily="49" charset="0"/>
              </a:rPr>
              <a:t>iMarks</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iLowest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store subscript of new lowest </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iLowest</a:t>
            </a:r>
            <a:r>
              <a:rPr lang="en-US" dirty="0" smtClean="0">
                <a:latin typeface="Consolas" pitchFamily="49" charset="0"/>
                <a:cs typeface="Consolas" pitchFamily="49" charset="0"/>
              </a:rPr>
              <a:t> </a:t>
            </a:r>
            <a:r>
              <a:rPr lang="en-US" dirty="0" smtClean="0">
                <a:latin typeface="Consolas" pitchFamily="49" charset="0"/>
                <a:cs typeface="Consolas" pitchFamily="49" charset="0"/>
              </a:rPr>
              <a:t>= </a:t>
            </a:r>
            <a:r>
              <a:rPr lang="en-US" dirty="0" err="1" smtClean="0">
                <a:latin typeface="Consolas" pitchFamily="49" charset="0"/>
                <a:cs typeface="Consolas" pitchFamily="49" charset="0"/>
              </a:rPr>
              <a:t>iStudent</a:t>
            </a:r>
            <a:r>
              <a:rPr lang="en-US"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a:p>
            <a:r>
              <a:rPr lang="en-GB" dirty="0" smtClean="0">
                <a:latin typeface="Consolas" pitchFamily="49" charset="0"/>
                <a:cs typeface="Consolas" pitchFamily="49" charset="0"/>
              </a:rPr>
              <a:t>   //</a:t>
            </a:r>
            <a:r>
              <a:rPr lang="en-GB" dirty="0" smtClean="0">
                <a:latin typeface="Consolas" pitchFamily="49" charset="0"/>
                <a:cs typeface="Consolas" pitchFamily="49" charset="0"/>
              </a:rPr>
              <a:t>display name and mark of lowest scoring student</a:t>
            </a:r>
          </a:p>
          <a:p>
            <a:r>
              <a:rPr lang="en-US" dirty="0" smtClean="0">
                <a:latin typeface="Consolas" pitchFamily="49" charset="0"/>
                <a:cs typeface="Consolas" pitchFamily="49" charset="0"/>
              </a:rPr>
              <a:t>   </a:t>
            </a:r>
            <a:r>
              <a:rPr lang="en-US" dirty="0" err="1" smtClean="0">
                <a:latin typeface="Consolas" pitchFamily="49" charset="0"/>
                <a:cs typeface="Consolas" pitchFamily="49" charset="0"/>
              </a:rPr>
              <a:t>Console.WriteLine</a:t>
            </a:r>
            <a:r>
              <a:rPr lang="en-US"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err="1" smtClean="0">
                <a:latin typeface="Consolas" pitchFamily="49" charset="0"/>
                <a:cs typeface="Consolas" pitchFamily="49" charset="0"/>
              </a:rPr>
              <a:t>Console.WriteLine</a:t>
            </a:r>
            <a:r>
              <a:rPr lang="en-GB" dirty="0" smtClean="0">
                <a:latin typeface="Consolas" pitchFamily="49" charset="0"/>
                <a:cs typeface="Consolas" pitchFamily="49" charset="0"/>
              </a:rPr>
              <a:t>("Lowest mark " + </a:t>
            </a:r>
            <a:r>
              <a:rPr lang="en-GB" dirty="0" err="1" smtClean="0">
                <a:latin typeface="Consolas" pitchFamily="49" charset="0"/>
                <a:cs typeface="Consolas" pitchFamily="49" charset="0"/>
              </a:rPr>
              <a:t>iMarks</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iLowest</a:t>
            </a:r>
            <a:r>
              <a:rPr lang="en-GB" dirty="0" smtClean="0">
                <a:latin typeface="Consolas" pitchFamily="49" charset="0"/>
                <a:cs typeface="Consolas" pitchFamily="49" charset="0"/>
              </a:rPr>
              <a:t>] + " </a:t>
            </a:r>
            <a:r>
              <a:rPr lang="en-GB" dirty="0" smtClean="0">
                <a:latin typeface="Consolas" pitchFamily="49" charset="0"/>
                <a:cs typeface="Consolas" pitchFamily="49" charset="0"/>
              </a:rPr>
              <a:t>“</a:t>
            </a:r>
          </a:p>
          <a:p>
            <a:r>
              <a:rPr lang="en-GB" dirty="0" smtClean="0">
                <a:latin typeface="Consolas" pitchFamily="49" charset="0"/>
                <a:cs typeface="Consolas" pitchFamily="49" charset="0"/>
              </a:rPr>
              <a:t> </a:t>
            </a:r>
            <a:r>
              <a:rPr lang="en-GB" dirty="0" smtClean="0">
                <a:latin typeface="Consolas" pitchFamily="49" charset="0"/>
                <a:cs typeface="Consolas" pitchFamily="49" charset="0"/>
              </a:rPr>
              <a:t>                                    </a:t>
            </a:r>
            <a:r>
              <a:rPr lang="en-GB" dirty="0" smtClean="0">
                <a:latin typeface="Consolas" pitchFamily="49" charset="0"/>
                <a:cs typeface="Consolas" pitchFamily="49" charset="0"/>
              </a:rPr>
              <a:t>+ </a:t>
            </a:r>
            <a:r>
              <a:rPr lang="en-GB" dirty="0" err="1" smtClean="0">
                <a:latin typeface="Consolas" pitchFamily="49" charset="0"/>
                <a:cs typeface="Consolas" pitchFamily="49" charset="0"/>
              </a:rPr>
              <a:t>sNames</a:t>
            </a:r>
            <a:r>
              <a:rPr lang="en-GB" dirty="0" smtClean="0">
                <a:latin typeface="Consolas" pitchFamily="49" charset="0"/>
                <a:cs typeface="Consolas" pitchFamily="49" charset="0"/>
              </a:rPr>
              <a:t>[</a:t>
            </a:r>
            <a:r>
              <a:rPr lang="en-GB" dirty="0" err="1" smtClean="0">
                <a:latin typeface="Consolas" pitchFamily="49" charset="0"/>
                <a:cs typeface="Consolas" pitchFamily="49" charset="0"/>
              </a:rPr>
              <a:t>iLowest</a:t>
            </a:r>
            <a:r>
              <a:rPr lang="en-GB" dirty="0" smtClean="0">
                <a:latin typeface="Consolas" pitchFamily="49" charset="0"/>
                <a:cs typeface="Consolas" pitchFamily="49" charset="0"/>
              </a:rPr>
              <a:t>]);</a:t>
            </a:r>
          </a:p>
          <a:p>
            <a:r>
              <a:rPr lang="en-US" dirty="0" smtClean="0">
                <a:latin typeface="Consolas" pitchFamily="49" charset="0"/>
                <a:cs typeface="Consolas" pitchFamily="49" charset="0"/>
              </a:rPr>
              <a:t>   }</a:t>
            </a:r>
            <a:endParaRPr lang="en-US" dirty="0" smtClean="0">
              <a:latin typeface="Consolas" pitchFamily="49" charset="0"/>
              <a:cs typeface="Consolas" pitchFamily="49"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lgn="r">
              <a:defRPr/>
            </a:pPr>
            <a:fld id="{DCDDF647-B57E-41D6-B5BD-8F5911CFD85A}" type="slidenum">
              <a:rPr lang="en-US" sz="1400" smtClean="0"/>
              <a:pPr algn="r">
                <a:defRPr/>
              </a:pPr>
              <a:t>33</a:t>
            </a:fld>
            <a:endParaRPr lang="en-US" sz="1400" dirty="0"/>
          </a:p>
        </p:txBody>
      </p:sp>
      <p:sp>
        <p:nvSpPr>
          <p:cNvPr id="3" name="Rectangle 2"/>
          <p:cNvSpPr/>
          <p:nvPr/>
        </p:nvSpPr>
        <p:spPr>
          <a:xfrm>
            <a:off x="683568" y="260649"/>
            <a:ext cx="7920880" cy="6494085"/>
          </a:xfrm>
          <a:prstGeom prst="rect">
            <a:avLst/>
          </a:prstGeom>
        </p:spPr>
        <p:txBody>
          <a:bodyPr wrap="square">
            <a:spAutoFit/>
          </a:bodyPr>
          <a:lstStyle/>
          <a:p>
            <a:r>
              <a:rPr lang="en-GB" sz="1600" dirty="0" smtClean="0">
                <a:latin typeface="Consolas" pitchFamily="49" charset="0"/>
                <a:cs typeface="Consolas" pitchFamily="49" charset="0"/>
              </a:rPr>
              <a:t>static void </a:t>
            </a:r>
            <a:r>
              <a:rPr lang="en-GB" sz="1600" dirty="0" err="1" smtClean="0">
                <a:latin typeface="Consolas" pitchFamily="49" charset="0"/>
                <a:cs typeface="Consolas" pitchFamily="49" charset="0"/>
              </a:rPr>
              <a:t>DisplayGrades</a:t>
            </a:r>
            <a:r>
              <a:rPr lang="en-GB" sz="1600" dirty="0" smtClean="0">
                <a:latin typeface="Consolas" pitchFamily="49" charset="0"/>
                <a:cs typeface="Consolas" pitchFamily="49" charset="0"/>
              </a:rPr>
              <a:t>(string[] </a:t>
            </a:r>
            <a:r>
              <a:rPr lang="en-GB" sz="1600" dirty="0" err="1" smtClean="0">
                <a:latin typeface="Consolas" pitchFamily="49" charset="0"/>
                <a:cs typeface="Consolas" pitchFamily="49" charset="0"/>
              </a:rPr>
              <a:t>sNames</a:t>
            </a:r>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int</a:t>
            </a:r>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iMarks</a:t>
            </a:r>
            <a:r>
              <a:rPr lang="en-GB" sz="1600" dirty="0" smtClean="0">
                <a:latin typeface="Consolas" pitchFamily="49" charset="0"/>
                <a:cs typeface="Consolas" pitchFamily="49" charset="0"/>
              </a:rPr>
              <a:t>)</a:t>
            </a:r>
          </a:p>
          <a:p>
            <a:r>
              <a:rPr lang="en-US" sz="1600" dirty="0" smtClean="0">
                <a:latin typeface="Consolas" pitchFamily="49" charset="0"/>
                <a:cs typeface="Consolas" pitchFamily="49" charset="0"/>
              </a:rPr>
              <a:t>{</a:t>
            </a:r>
            <a:endParaRPr lang="en-US" sz="1600" dirty="0" smtClean="0">
              <a:latin typeface="Consolas" pitchFamily="49" charset="0"/>
              <a:cs typeface="Consolas" pitchFamily="49" charset="0"/>
            </a:endParaRPr>
          </a:p>
          <a:p>
            <a:r>
              <a:rPr lang="en-GB" sz="1600" dirty="0" smtClean="0">
                <a:latin typeface="Consolas" pitchFamily="49" charset="0"/>
                <a:cs typeface="Consolas" pitchFamily="49" charset="0"/>
              </a:rPr>
              <a:t>   string</a:t>
            </a:r>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sGrades</a:t>
            </a:r>
            <a:r>
              <a:rPr lang="en-GB" sz="1600" dirty="0" smtClean="0">
                <a:latin typeface="Consolas" pitchFamily="49" charset="0"/>
                <a:cs typeface="Consolas" pitchFamily="49" charset="0"/>
              </a:rPr>
              <a:t> = new string[] { "Fail", "Pass", "Credit", </a:t>
            </a:r>
            <a:endParaRPr lang="en-GB" sz="1600" dirty="0" smtClean="0">
              <a:latin typeface="Consolas" pitchFamily="49" charset="0"/>
              <a:cs typeface="Consolas" pitchFamily="49" charset="0"/>
            </a:endParaRPr>
          </a:p>
          <a:p>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Merit", "Distinction" }; </a:t>
            </a:r>
          </a:p>
          <a:p>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int</a:t>
            </a:r>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iRanges</a:t>
            </a:r>
            <a:r>
              <a:rPr lang="en-US" sz="1600" dirty="0" smtClean="0">
                <a:latin typeface="Consolas" pitchFamily="49" charset="0"/>
                <a:cs typeface="Consolas" pitchFamily="49" charset="0"/>
              </a:rPr>
              <a:t> = new </a:t>
            </a:r>
            <a:r>
              <a:rPr lang="en-US" sz="1600" dirty="0" err="1" smtClean="0">
                <a:latin typeface="Consolas" pitchFamily="49" charset="0"/>
                <a:cs typeface="Consolas" pitchFamily="49" charset="0"/>
              </a:rPr>
              <a:t>int</a:t>
            </a:r>
            <a:r>
              <a:rPr lang="en-US" sz="1600" dirty="0" smtClean="0">
                <a:latin typeface="Consolas" pitchFamily="49" charset="0"/>
                <a:cs typeface="Consolas" pitchFamily="49" charset="0"/>
              </a:rPr>
              <a:t>[] { 40, 50, 65, 80, 100 }; </a:t>
            </a:r>
          </a:p>
          <a:p>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int</a:t>
            </a:r>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iCurrentMark</a:t>
            </a:r>
            <a:r>
              <a:rPr lang="en-US" sz="1600" dirty="0" smtClean="0">
                <a:latin typeface="Consolas" pitchFamily="49" charset="0"/>
                <a:cs typeface="Consolas" pitchFamily="49" charset="0"/>
              </a:rPr>
              <a:t>;</a:t>
            </a:r>
          </a:p>
          <a:p>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int</a:t>
            </a:r>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iStudent</a:t>
            </a:r>
            <a:r>
              <a:rPr lang="en-US" sz="1600" dirty="0" smtClean="0">
                <a:latin typeface="Consolas" pitchFamily="49" charset="0"/>
                <a:cs typeface="Consolas" pitchFamily="49" charset="0"/>
              </a:rPr>
              <a:t>;</a:t>
            </a:r>
          </a:p>
          <a:p>
            <a:endParaRPr lang="en-US" sz="1600" dirty="0" smtClean="0">
              <a:latin typeface="Consolas" pitchFamily="49" charset="0"/>
              <a:cs typeface="Consolas" pitchFamily="49" charset="0"/>
            </a:endParaRPr>
          </a:p>
          <a:p>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Console.WriteLine</a:t>
            </a:r>
            <a:r>
              <a:rPr lang="en-US" sz="1600" dirty="0" smtClean="0">
                <a:latin typeface="Consolas" pitchFamily="49" charset="0"/>
                <a:cs typeface="Consolas" pitchFamily="49" charset="0"/>
              </a:rPr>
              <a:t>();</a:t>
            </a:r>
          </a:p>
          <a:p>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Console.WriteLine</a:t>
            </a:r>
            <a:r>
              <a:rPr lang="en-GB" sz="1600" dirty="0" smtClean="0">
                <a:latin typeface="Consolas" pitchFamily="49" charset="0"/>
                <a:cs typeface="Consolas" pitchFamily="49" charset="0"/>
              </a:rPr>
              <a:t>("Grades for each student");</a:t>
            </a:r>
          </a:p>
          <a:p>
            <a:endParaRPr lang="en-US" sz="1600" dirty="0" smtClean="0">
              <a:latin typeface="Consolas" pitchFamily="49" charset="0"/>
              <a:cs typeface="Consolas" pitchFamily="49" charset="0"/>
            </a:endParaRPr>
          </a:p>
          <a:p>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//loop to display grade for each student</a:t>
            </a:r>
          </a:p>
          <a:p>
            <a:r>
              <a:rPr lang="en-US" sz="1600" dirty="0" smtClean="0">
                <a:latin typeface="Consolas" pitchFamily="49" charset="0"/>
                <a:cs typeface="Consolas" pitchFamily="49" charset="0"/>
              </a:rPr>
              <a:t>   for </a:t>
            </a:r>
            <a:r>
              <a:rPr lang="en-US" sz="1600" dirty="0" smtClean="0">
                <a:latin typeface="Consolas" pitchFamily="49" charset="0"/>
                <a:cs typeface="Consolas" pitchFamily="49" charset="0"/>
              </a:rPr>
              <a:t>(</a:t>
            </a:r>
            <a:r>
              <a:rPr lang="en-US" sz="1600" dirty="0" err="1" smtClean="0">
                <a:latin typeface="Consolas" pitchFamily="49" charset="0"/>
                <a:cs typeface="Consolas" pitchFamily="49" charset="0"/>
              </a:rPr>
              <a:t>iStudent</a:t>
            </a:r>
            <a:r>
              <a:rPr lang="en-US" sz="1600" dirty="0" smtClean="0">
                <a:latin typeface="Consolas" pitchFamily="49" charset="0"/>
                <a:cs typeface="Consolas" pitchFamily="49" charset="0"/>
              </a:rPr>
              <a:t> = 0; </a:t>
            </a:r>
            <a:r>
              <a:rPr lang="en-US" sz="1600" dirty="0" err="1" smtClean="0">
                <a:latin typeface="Consolas" pitchFamily="49" charset="0"/>
                <a:cs typeface="Consolas" pitchFamily="49" charset="0"/>
              </a:rPr>
              <a:t>iStudent</a:t>
            </a:r>
            <a:r>
              <a:rPr lang="en-US" sz="1600" dirty="0" smtClean="0">
                <a:latin typeface="Consolas" pitchFamily="49" charset="0"/>
                <a:cs typeface="Consolas" pitchFamily="49" charset="0"/>
              </a:rPr>
              <a:t> &lt; </a:t>
            </a:r>
            <a:r>
              <a:rPr lang="en-US" sz="1600" dirty="0" err="1" smtClean="0">
                <a:latin typeface="Consolas" pitchFamily="49" charset="0"/>
                <a:cs typeface="Consolas" pitchFamily="49" charset="0"/>
              </a:rPr>
              <a:t>iMarks.Length</a:t>
            </a:r>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iStudent</a:t>
            </a:r>
            <a:r>
              <a:rPr lang="en-US" sz="1600" dirty="0" smtClean="0">
                <a:latin typeface="Consolas" pitchFamily="49" charset="0"/>
                <a:cs typeface="Consolas" pitchFamily="49" charset="0"/>
              </a:rPr>
              <a:t>++)</a:t>
            </a:r>
          </a:p>
          <a:p>
            <a:r>
              <a:rPr lang="en-US" sz="1600" dirty="0" smtClean="0">
                <a:latin typeface="Consolas" pitchFamily="49" charset="0"/>
                <a:cs typeface="Consolas" pitchFamily="49" charset="0"/>
              </a:rPr>
              <a:t>   {</a:t>
            </a:r>
            <a:endParaRPr lang="en-US" sz="1600" dirty="0" smtClean="0">
              <a:latin typeface="Consolas" pitchFamily="49" charset="0"/>
              <a:cs typeface="Consolas" pitchFamily="49" charset="0"/>
            </a:endParaRPr>
          </a:p>
          <a:p>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iCurrentMark</a:t>
            </a:r>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iMarks</a:t>
            </a:r>
            <a:r>
              <a:rPr lang="en-GB" sz="1600" dirty="0" smtClean="0">
                <a:latin typeface="Consolas" pitchFamily="49" charset="0"/>
                <a:cs typeface="Consolas" pitchFamily="49" charset="0"/>
              </a:rPr>
              <a:t>[</a:t>
            </a:r>
            <a:r>
              <a:rPr lang="en-GB" sz="1600" dirty="0" err="1" smtClean="0">
                <a:latin typeface="Consolas" pitchFamily="49" charset="0"/>
                <a:cs typeface="Consolas" pitchFamily="49" charset="0"/>
              </a:rPr>
              <a:t>iStudent</a:t>
            </a:r>
            <a:r>
              <a:rPr lang="en-GB" sz="1600" dirty="0" smtClean="0">
                <a:latin typeface="Consolas" pitchFamily="49" charset="0"/>
                <a:cs typeface="Consolas" pitchFamily="49" charset="0"/>
              </a:rPr>
              <a:t>];  //get current student's mark</a:t>
            </a:r>
          </a:p>
          <a:p>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int</a:t>
            </a:r>
            <a:r>
              <a:rPr lang="en-GB" sz="1600" dirty="0" smtClean="0">
                <a:latin typeface="Consolas" pitchFamily="49" charset="0"/>
                <a:cs typeface="Consolas" pitchFamily="49" charset="0"/>
              </a:rPr>
              <a:t> </a:t>
            </a:r>
            <a:r>
              <a:rPr lang="en-GB" sz="1600" dirty="0" err="1" smtClean="0">
                <a:latin typeface="Consolas" pitchFamily="49" charset="0"/>
                <a:cs typeface="Consolas" pitchFamily="49" charset="0"/>
              </a:rPr>
              <a:t>iSub</a:t>
            </a:r>
            <a:r>
              <a:rPr lang="en-GB" sz="1600" dirty="0" smtClean="0">
                <a:latin typeface="Consolas" pitchFamily="49" charset="0"/>
                <a:cs typeface="Consolas" pitchFamily="49" charset="0"/>
              </a:rPr>
              <a:t> = 0;  //initialise the search subscript</a:t>
            </a:r>
          </a:p>
          <a:p>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search grade array to find correct grade for this mark</a:t>
            </a:r>
          </a:p>
          <a:p>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while (</a:t>
            </a:r>
            <a:r>
              <a:rPr lang="en-GB" sz="1600" dirty="0" err="1" smtClean="0">
                <a:latin typeface="Consolas" pitchFamily="49" charset="0"/>
                <a:cs typeface="Consolas" pitchFamily="49" charset="0"/>
              </a:rPr>
              <a:t>iSub</a:t>
            </a:r>
            <a:r>
              <a:rPr lang="en-GB" sz="1600" dirty="0" smtClean="0">
                <a:latin typeface="Consolas" pitchFamily="49" charset="0"/>
                <a:cs typeface="Consolas" pitchFamily="49" charset="0"/>
              </a:rPr>
              <a:t> &lt; </a:t>
            </a:r>
            <a:r>
              <a:rPr lang="en-GB" sz="1600" dirty="0" err="1" smtClean="0">
                <a:latin typeface="Consolas" pitchFamily="49" charset="0"/>
                <a:cs typeface="Consolas" pitchFamily="49" charset="0"/>
              </a:rPr>
              <a:t>iRanges.Length</a:t>
            </a:r>
            <a:r>
              <a:rPr lang="en-GB" sz="1600" dirty="0" smtClean="0">
                <a:latin typeface="Consolas" pitchFamily="49" charset="0"/>
                <a:cs typeface="Consolas" pitchFamily="49" charset="0"/>
              </a:rPr>
              <a:t> &amp;&amp; </a:t>
            </a:r>
            <a:r>
              <a:rPr lang="en-GB" sz="1600" dirty="0" err="1" smtClean="0">
                <a:latin typeface="Consolas" pitchFamily="49" charset="0"/>
                <a:cs typeface="Consolas" pitchFamily="49" charset="0"/>
              </a:rPr>
              <a:t>iCurrentMark</a:t>
            </a:r>
            <a:r>
              <a:rPr lang="en-GB" sz="1600" dirty="0" smtClean="0">
                <a:latin typeface="Consolas" pitchFamily="49" charset="0"/>
                <a:cs typeface="Consolas" pitchFamily="49" charset="0"/>
              </a:rPr>
              <a:t> &gt; </a:t>
            </a:r>
            <a:r>
              <a:rPr lang="en-GB" sz="1600" dirty="0" err="1" smtClean="0">
                <a:latin typeface="Consolas" pitchFamily="49" charset="0"/>
                <a:cs typeface="Consolas" pitchFamily="49" charset="0"/>
              </a:rPr>
              <a:t>iRanges</a:t>
            </a:r>
            <a:r>
              <a:rPr lang="en-GB" sz="1600" dirty="0" smtClean="0">
                <a:latin typeface="Consolas" pitchFamily="49" charset="0"/>
                <a:cs typeface="Consolas" pitchFamily="49" charset="0"/>
              </a:rPr>
              <a:t>[</a:t>
            </a:r>
            <a:r>
              <a:rPr lang="en-GB" sz="1600" dirty="0" err="1" smtClean="0">
                <a:latin typeface="Consolas" pitchFamily="49" charset="0"/>
                <a:cs typeface="Consolas" pitchFamily="49" charset="0"/>
              </a:rPr>
              <a:t>iSub</a:t>
            </a:r>
            <a:r>
              <a:rPr lang="en-GB" sz="1600" dirty="0" smtClean="0">
                <a:latin typeface="Consolas" pitchFamily="49" charset="0"/>
                <a:cs typeface="Consolas" pitchFamily="49" charset="0"/>
              </a:rPr>
              <a:t>])</a:t>
            </a:r>
          </a:p>
          <a:p>
            <a:r>
              <a:rPr lang="en-US" sz="1600" dirty="0" smtClean="0">
                <a:latin typeface="Consolas" pitchFamily="49" charset="0"/>
                <a:cs typeface="Consolas" pitchFamily="49" charset="0"/>
              </a:rPr>
              <a:t>      {</a:t>
            </a:r>
            <a:endParaRPr lang="en-US" sz="1600" dirty="0" smtClean="0">
              <a:latin typeface="Consolas" pitchFamily="49" charset="0"/>
              <a:cs typeface="Consolas" pitchFamily="49" charset="0"/>
            </a:endParaRPr>
          </a:p>
          <a:p>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iSub</a:t>
            </a:r>
            <a:r>
              <a:rPr lang="en-US" sz="1600" dirty="0" smtClean="0">
                <a:latin typeface="Consolas" pitchFamily="49" charset="0"/>
                <a:cs typeface="Consolas" pitchFamily="49" charset="0"/>
              </a:rPr>
              <a:t>++;</a:t>
            </a:r>
          </a:p>
          <a:p>
            <a:r>
              <a:rPr lang="en-US" sz="1600" dirty="0" smtClean="0">
                <a:latin typeface="Consolas" pitchFamily="49" charset="0"/>
                <a:cs typeface="Consolas" pitchFamily="49" charset="0"/>
              </a:rPr>
              <a:t>      }</a:t>
            </a:r>
            <a:endParaRPr lang="en-US" sz="1600" dirty="0" smtClean="0">
              <a:latin typeface="Consolas" pitchFamily="49" charset="0"/>
              <a:cs typeface="Consolas" pitchFamily="49" charset="0"/>
            </a:endParaRPr>
          </a:p>
          <a:p>
            <a:r>
              <a:rPr lang="en-GB" sz="1600" dirty="0" smtClean="0">
                <a:latin typeface="Consolas" pitchFamily="49" charset="0"/>
                <a:cs typeface="Consolas" pitchFamily="49" charset="0"/>
              </a:rPr>
              <a:t>   //</a:t>
            </a:r>
            <a:r>
              <a:rPr lang="en-GB" sz="1600" dirty="0" smtClean="0">
                <a:latin typeface="Consolas" pitchFamily="49" charset="0"/>
                <a:cs typeface="Consolas" pitchFamily="49" charset="0"/>
              </a:rPr>
              <a:t>display student name, mark and grade</a:t>
            </a:r>
          </a:p>
          <a:p>
            <a:r>
              <a:rPr lang="en-US" sz="1600" dirty="0" smtClean="0">
                <a:latin typeface="Consolas" pitchFamily="49" charset="0"/>
                <a:cs typeface="Consolas" pitchFamily="49" charset="0"/>
              </a:rPr>
              <a:t>   </a:t>
            </a:r>
            <a:r>
              <a:rPr lang="en-US" sz="1600" dirty="0" err="1" smtClean="0">
                <a:latin typeface="Consolas" pitchFamily="49" charset="0"/>
                <a:cs typeface="Consolas" pitchFamily="49" charset="0"/>
              </a:rPr>
              <a:t>Console.WriteLine</a:t>
            </a:r>
            <a:r>
              <a:rPr lang="en-US" sz="1600" dirty="0" smtClean="0">
                <a:latin typeface="Consolas" pitchFamily="49" charset="0"/>
                <a:cs typeface="Consolas" pitchFamily="49" charset="0"/>
              </a:rPr>
              <a:t>(</a:t>
            </a:r>
            <a:r>
              <a:rPr lang="en-US" sz="1600" dirty="0" err="1" smtClean="0">
                <a:latin typeface="Consolas" pitchFamily="49" charset="0"/>
                <a:cs typeface="Consolas" pitchFamily="49" charset="0"/>
              </a:rPr>
              <a:t>sNames</a:t>
            </a:r>
            <a:r>
              <a:rPr lang="en-US" sz="1600" dirty="0" smtClean="0">
                <a:latin typeface="Consolas" pitchFamily="49" charset="0"/>
                <a:cs typeface="Consolas" pitchFamily="49" charset="0"/>
              </a:rPr>
              <a:t>[</a:t>
            </a:r>
            <a:r>
              <a:rPr lang="en-US" sz="1600" dirty="0" err="1" smtClean="0">
                <a:latin typeface="Consolas" pitchFamily="49" charset="0"/>
                <a:cs typeface="Consolas" pitchFamily="49" charset="0"/>
              </a:rPr>
              <a:t>iStudent</a:t>
            </a:r>
            <a:r>
              <a:rPr lang="en-US" sz="1600" dirty="0" smtClean="0">
                <a:latin typeface="Consolas" pitchFamily="49" charset="0"/>
                <a:cs typeface="Consolas" pitchFamily="49" charset="0"/>
              </a:rPr>
              <a:t>] + " \t" + </a:t>
            </a:r>
            <a:r>
              <a:rPr lang="en-US" sz="1600" dirty="0" err="1" smtClean="0">
                <a:latin typeface="Consolas" pitchFamily="49" charset="0"/>
                <a:cs typeface="Consolas" pitchFamily="49" charset="0"/>
              </a:rPr>
              <a:t>iMarks</a:t>
            </a:r>
            <a:r>
              <a:rPr lang="en-US" sz="1600" dirty="0" smtClean="0">
                <a:latin typeface="Consolas" pitchFamily="49" charset="0"/>
                <a:cs typeface="Consolas" pitchFamily="49" charset="0"/>
              </a:rPr>
              <a:t>[</a:t>
            </a:r>
            <a:r>
              <a:rPr lang="en-US" sz="1600" dirty="0" err="1" smtClean="0">
                <a:latin typeface="Consolas" pitchFamily="49" charset="0"/>
                <a:cs typeface="Consolas" pitchFamily="49" charset="0"/>
              </a:rPr>
              <a:t>iStudent</a:t>
            </a:r>
            <a:r>
              <a:rPr lang="en-US" sz="1600" dirty="0" smtClean="0">
                <a:latin typeface="Consolas" pitchFamily="49" charset="0"/>
                <a:cs typeface="Consolas" pitchFamily="49" charset="0"/>
              </a:rPr>
              <a:t>] </a:t>
            </a:r>
            <a:endParaRPr lang="en-US" sz="1600" dirty="0" smtClean="0">
              <a:latin typeface="Consolas" pitchFamily="49" charset="0"/>
              <a:cs typeface="Consolas" pitchFamily="49" charset="0"/>
            </a:endParaRPr>
          </a:p>
          <a:p>
            <a:r>
              <a:rPr lang="en-US" sz="1600" dirty="0" smtClean="0">
                <a:latin typeface="Consolas" pitchFamily="49" charset="0"/>
                <a:cs typeface="Consolas" pitchFamily="49" charset="0"/>
              </a:rPr>
              <a:t> </a:t>
            </a:r>
            <a:r>
              <a:rPr lang="en-US" sz="1600" dirty="0" smtClean="0">
                <a:latin typeface="Consolas" pitchFamily="49" charset="0"/>
                <a:cs typeface="Consolas" pitchFamily="49" charset="0"/>
              </a:rPr>
              <a:t>                                     + </a:t>
            </a:r>
            <a:r>
              <a:rPr lang="en-US" sz="1600" dirty="0" smtClean="0">
                <a:latin typeface="Consolas" pitchFamily="49" charset="0"/>
                <a:cs typeface="Consolas" pitchFamily="49" charset="0"/>
              </a:rPr>
              <a:t>" \t" + </a:t>
            </a:r>
            <a:r>
              <a:rPr lang="en-US" sz="1600" dirty="0" err="1" smtClean="0">
                <a:latin typeface="Consolas" pitchFamily="49" charset="0"/>
                <a:cs typeface="Consolas" pitchFamily="49" charset="0"/>
              </a:rPr>
              <a:t>sGrades</a:t>
            </a:r>
            <a:r>
              <a:rPr lang="en-US" sz="1600" dirty="0" smtClean="0">
                <a:latin typeface="Consolas" pitchFamily="49" charset="0"/>
                <a:cs typeface="Consolas" pitchFamily="49" charset="0"/>
              </a:rPr>
              <a:t>[</a:t>
            </a:r>
            <a:r>
              <a:rPr lang="en-US" sz="1600" dirty="0" err="1" smtClean="0">
                <a:latin typeface="Consolas" pitchFamily="49" charset="0"/>
                <a:cs typeface="Consolas" pitchFamily="49" charset="0"/>
              </a:rPr>
              <a:t>iSub</a:t>
            </a:r>
            <a:r>
              <a:rPr lang="en-US" sz="1600" dirty="0" smtClean="0">
                <a:latin typeface="Consolas" pitchFamily="49" charset="0"/>
                <a:cs typeface="Consolas" pitchFamily="49" charset="0"/>
              </a:rPr>
              <a:t>]);</a:t>
            </a:r>
          </a:p>
          <a:p>
            <a:r>
              <a:rPr lang="en-US" sz="1600" dirty="0" smtClean="0">
                <a:latin typeface="Consolas" pitchFamily="49" charset="0"/>
                <a:cs typeface="Consolas" pitchFamily="49" charset="0"/>
              </a:rPr>
              <a:t>   }</a:t>
            </a:r>
            <a:endParaRPr lang="en-US" sz="1600" dirty="0" smtClean="0">
              <a:latin typeface="Consolas" pitchFamily="49" charset="0"/>
              <a:cs typeface="Consolas" pitchFamily="49" charset="0"/>
            </a:endParaRPr>
          </a:p>
          <a:p>
            <a:r>
              <a:rPr lang="en-US" sz="1600" dirty="0" smtClean="0">
                <a:latin typeface="Consolas" pitchFamily="49" charset="0"/>
                <a:cs typeface="Consolas" pitchFamily="49" charset="0"/>
              </a:rPr>
              <a:t>}</a:t>
            </a:r>
            <a:endParaRPr lang="en-US" sz="1600" dirty="0" smtClean="0">
              <a:latin typeface="Consolas" pitchFamily="49" charset="0"/>
              <a:cs typeface="Consolas" pitchFamily="49"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Storing the Data</a:t>
            </a:r>
            <a:endParaRPr lang="en-US" dirty="0"/>
          </a:p>
        </p:txBody>
      </p:sp>
      <p:graphicFrame>
        <p:nvGraphicFramePr>
          <p:cNvPr id="5" name="Content Placeholder 4"/>
          <p:cNvGraphicFramePr>
            <a:graphicFrameLocks noGrp="1"/>
          </p:cNvGraphicFramePr>
          <p:nvPr>
            <p:ph idx="1"/>
          </p:nvPr>
        </p:nvGraphicFramePr>
        <p:xfrm>
          <a:off x="4572000" y="1844824"/>
          <a:ext cx="3744416" cy="3960438"/>
        </p:xfrm>
        <a:graphic>
          <a:graphicData uri="http://schemas.openxmlformats.org/drawingml/2006/table">
            <a:tbl>
              <a:tblPr firstRow="1" bandRow="1">
                <a:tableStyleId>{5C22544A-7EE6-4342-B048-85BDC9FD1C3A}</a:tableStyleId>
              </a:tblPr>
              <a:tblGrid>
                <a:gridCol w="2220550"/>
                <a:gridCol w="1523866"/>
              </a:tblGrid>
              <a:tr h="660073">
                <a:tc>
                  <a:txBody>
                    <a:bodyPr/>
                    <a:lstStyle/>
                    <a:p>
                      <a:pPr algn="ctr"/>
                      <a:r>
                        <a:rPr lang="en-GB" sz="3200" dirty="0" smtClean="0"/>
                        <a:t>Name</a:t>
                      </a:r>
                      <a:endParaRPr lang="en-US" sz="3200" dirty="0"/>
                    </a:p>
                  </a:txBody>
                  <a:tcPr/>
                </a:tc>
                <a:tc>
                  <a:txBody>
                    <a:bodyPr/>
                    <a:lstStyle/>
                    <a:p>
                      <a:pPr algn="ctr"/>
                      <a:r>
                        <a:rPr lang="en-GB" sz="3200" dirty="0" smtClean="0"/>
                        <a:t>Mark</a:t>
                      </a:r>
                      <a:endParaRPr lang="en-US" sz="3200" dirty="0"/>
                    </a:p>
                  </a:txBody>
                  <a:tcPr/>
                </a:tc>
              </a:tr>
              <a:tr h="660073">
                <a:tc>
                  <a:txBody>
                    <a:bodyPr/>
                    <a:lstStyle/>
                    <a:p>
                      <a:pPr algn="ctr"/>
                      <a:r>
                        <a:rPr lang="en-GB" sz="3200" dirty="0" smtClean="0"/>
                        <a:t>John</a:t>
                      </a:r>
                    </a:p>
                  </a:txBody>
                  <a:tcPr/>
                </a:tc>
                <a:tc>
                  <a:txBody>
                    <a:bodyPr/>
                    <a:lstStyle/>
                    <a:p>
                      <a:pPr algn="ctr"/>
                      <a:r>
                        <a:rPr lang="en-GB" sz="3200" dirty="0" smtClean="0"/>
                        <a:t>45</a:t>
                      </a:r>
                      <a:endParaRPr lang="en-US" sz="3200" dirty="0"/>
                    </a:p>
                  </a:txBody>
                  <a:tcPr/>
                </a:tc>
              </a:tr>
              <a:tr h="660073">
                <a:tc>
                  <a:txBody>
                    <a:bodyPr/>
                    <a:lstStyle/>
                    <a:p>
                      <a:pPr algn="ctr"/>
                      <a:r>
                        <a:rPr lang="en-GB" sz="3200" dirty="0" smtClean="0"/>
                        <a:t>Mary</a:t>
                      </a:r>
                    </a:p>
                  </a:txBody>
                  <a:tcPr/>
                </a:tc>
                <a:tc>
                  <a:txBody>
                    <a:bodyPr/>
                    <a:lstStyle/>
                    <a:p>
                      <a:pPr algn="ctr"/>
                      <a:r>
                        <a:rPr lang="en-GB" sz="3200" dirty="0" smtClean="0"/>
                        <a:t>72</a:t>
                      </a:r>
                      <a:endParaRPr lang="en-US" sz="3200" dirty="0"/>
                    </a:p>
                  </a:txBody>
                  <a:tcPr/>
                </a:tc>
              </a:tr>
              <a:tr h="660073">
                <a:tc>
                  <a:txBody>
                    <a:bodyPr/>
                    <a:lstStyle/>
                    <a:p>
                      <a:pPr algn="ctr"/>
                      <a:r>
                        <a:rPr lang="en-GB" sz="3200" dirty="0" smtClean="0"/>
                        <a:t>Keith</a:t>
                      </a:r>
                    </a:p>
                  </a:txBody>
                  <a:tcPr/>
                </a:tc>
                <a:tc>
                  <a:txBody>
                    <a:bodyPr/>
                    <a:lstStyle/>
                    <a:p>
                      <a:pPr algn="ctr"/>
                      <a:r>
                        <a:rPr lang="en-GB" sz="3200" dirty="0" smtClean="0"/>
                        <a:t>35</a:t>
                      </a:r>
                      <a:endParaRPr lang="en-US" sz="3200" dirty="0"/>
                    </a:p>
                  </a:txBody>
                  <a:tcPr/>
                </a:tc>
              </a:tr>
              <a:tr h="660073">
                <a:tc>
                  <a:txBody>
                    <a:bodyPr/>
                    <a:lstStyle/>
                    <a:p>
                      <a:pPr algn="ctr"/>
                      <a:r>
                        <a:rPr lang="en-GB" sz="3200" dirty="0" smtClean="0"/>
                        <a:t>Graham</a:t>
                      </a:r>
                    </a:p>
                  </a:txBody>
                  <a:tcPr/>
                </a:tc>
                <a:tc>
                  <a:txBody>
                    <a:bodyPr/>
                    <a:lstStyle/>
                    <a:p>
                      <a:pPr algn="ctr"/>
                      <a:r>
                        <a:rPr lang="en-GB" sz="3200" dirty="0" smtClean="0"/>
                        <a:t>84</a:t>
                      </a:r>
                      <a:endParaRPr lang="en-US" sz="3200" dirty="0"/>
                    </a:p>
                  </a:txBody>
                  <a:tcPr/>
                </a:tc>
              </a:tr>
              <a:tr h="6600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3200" dirty="0" smtClean="0"/>
                        <a:t>Susan</a:t>
                      </a:r>
                      <a:endParaRPr lang="en-US" sz="3200" dirty="0" smtClean="0"/>
                    </a:p>
                  </a:txBody>
                  <a:tcPr/>
                </a:tc>
                <a:tc>
                  <a:txBody>
                    <a:bodyPr/>
                    <a:lstStyle/>
                    <a:p>
                      <a:pPr algn="ctr"/>
                      <a:r>
                        <a:rPr lang="en-GB" sz="3200" dirty="0" smtClean="0"/>
                        <a:t>58</a:t>
                      </a:r>
                      <a:endParaRPr lang="en-US" sz="3200" dirty="0"/>
                    </a:p>
                  </a:txBody>
                  <a:tcPr/>
                </a:tc>
              </a:tr>
            </a:tbl>
          </a:graphicData>
        </a:graphic>
      </p:graphicFrame>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4</a:t>
            </a:fld>
            <a:endParaRPr lang="en-GB"/>
          </a:p>
        </p:txBody>
      </p:sp>
      <p:sp>
        <p:nvSpPr>
          <p:cNvPr id="6" name="TextBox 5"/>
          <p:cNvSpPr txBox="1"/>
          <p:nvPr/>
        </p:nvSpPr>
        <p:spPr>
          <a:xfrm>
            <a:off x="611560" y="1700808"/>
            <a:ext cx="3600400" cy="3816429"/>
          </a:xfrm>
          <a:prstGeom prst="rect">
            <a:avLst/>
          </a:prstGeom>
          <a:noFill/>
        </p:spPr>
        <p:txBody>
          <a:bodyPr wrap="square" rtlCol="0">
            <a:spAutoFit/>
          </a:bodyPr>
          <a:lstStyle/>
          <a:p>
            <a:r>
              <a:rPr lang="en-GB" sz="3200" dirty="0" smtClean="0"/>
              <a:t>A set of student names and marks.</a:t>
            </a:r>
          </a:p>
          <a:p>
            <a:endParaRPr lang="en-GB" sz="3200" dirty="0" smtClean="0"/>
          </a:p>
          <a:p>
            <a:r>
              <a:rPr lang="en-GB" sz="3200" dirty="0" smtClean="0"/>
              <a:t>What is the best way to store this data for efficient processing?</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Parallel Arrays</a:t>
            </a:r>
            <a:endParaRPr lang="en-US" dirty="0"/>
          </a:p>
        </p:txBody>
      </p:sp>
      <p:graphicFrame>
        <p:nvGraphicFramePr>
          <p:cNvPr id="6" name="Content Placeholder 5"/>
          <p:cNvGraphicFramePr>
            <a:graphicFrameLocks noGrp="1"/>
          </p:cNvGraphicFramePr>
          <p:nvPr>
            <p:ph idx="1"/>
          </p:nvPr>
        </p:nvGraphicFramePr>
        <p:xfrm>
          <a:off x="2123728" y="3501008"/>
          <a:ext cx="2098576" cy="2895600"/>
        </p:xfrm>
        <a:graphic>
          <a:graphicData uri="http://schemas.openxmlformats.org/drawingml/2006/table">
            <a:tbl>
              <a:tblPr firstRow="1" bandRow="1">
                <a:tableStyleId>{5C22544A-7EE6-4342-B048-85BDC9FD1C3A}</a:tableStyleId>
              </a:tblPr>
              <a:tblGrid>
                <a:gridCol w="2098576"/>
              </a:tblGrid>
              <a:tr h="443786">
                <a:tc>
                  <a:txBody>
                    <a:bodyPr/>
                    <a:lstStyle/>
                    <a:p>
                      <a:pPr algn="ctr"/>
                      <a:r>
                        <a:rPr lang="en-GB" sz="3200" b="0" baseline="0" dirty="0" smtClean="0">
                          <a:solidFill>
                            <a:schemeClr val="tx1"/>
                          </a:solidFill>
                        </a:rPr>
                        <a:t>John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algn="ctr"/>
                      <a:r>
                        <a:rPr lang="en-GB" sz="3200" dirty="0" smtClean="0"/>
                        <a:t>Mary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algn="ctr"/>
                      <a:r>
                        <a:rPr lang="en-GB" sz="3200" dirty="0" smtClean="0"/>
                        <a:t>Keith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algn="ctr"/>
                      <a:r>
                        <a:rPr lang="en-GB" sz="3200" dirty="0" smtClean="0"/>
                        <a:t>Graham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3200" dirty="0" smtClean="0"/>
                        <a:t>Susan</a:t>
                      </a:r>
                      <a:endParaRPr lang="en-US" sz="3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5</a:t>
            </a:fld>
            <a:endParaRPr lang="en-GB"/>
          </a:p>
        </p:txBody>
      </p:sp>
      <p:graphicFrame>
        <p:nvGraphicFramePr>
          <p:cNvPr id="7" name="Content Placeholder 5"/>
          <p:cNvGraphicFramePr>
            <a:graphicFrameLocks/>
          </p:cNvGraphicFramePr>
          <p:nvPr/>
        </p:nvGraphicFramePr>
        <p:xfrm>
          <a:off x="6084168" y="3501008"/>
          <a:ext cx="2098576" cy="2895600"/>
        </p:xfrm>
        <a:graphic>
          <a:graphicData uri="http://schemas.openxmlformats.org/drawingml/2006/table">
            <a:tbl>
              <a:tblPr firstRow="1" bandRow="1">
                <a:tableStyleId>{5C22544A-7EE6-4342-B048-85BDC9FD1C3A}</a:tableStyleId>
              </a:tblPr>
              <a:tblGrid>
                <a:gridCol w="2098576"/>
              </a:tblGrid>
              <a:tr h="443786">
                <a:tc>
                  <a:txBody>
                    <a:bodyPr/>
                    <a:lstStyle/>
                    <a:p>
                      <a:pPr algn="ctr"/>
                      <a:r>
                        <a:rPr lang="en-GB" sz="3200" b="0" baseline="0" dirty="0" smtClean="0">
                          <a:solidFill>
                            <a:schemeClr val="tx1"/>
                          </a:solidFill>
                        </a:rPr>
                        <a:t>45</a:t>
                      </a:r>
                      <a:endParaRPr lang="en-GB" sz="3200" b="0" baseline="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algn="ctr"/>
                      <a:r>
                        <a:rPr lang="en-GB" sz="3200" dirty="0" smtClean="0"/>
                        <a:t>72</a:t>
                      </a:r>
                      <a:endParaRPr lang="en-GB" sz="3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algn="ctr"/>
                      <a:r>
                        <a:rPr lang="en-GB" sz="3200" dirty="0" smtClean="0"/>
                        <a:t>35</a:t>
                      </a:r>
                      <a:endParaRPr lang="en-GB" sz="3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algn="ctr"/>
                      <a:r>
                        <a:rPr lang="en-GB" sz="3200" dirty="0" smtClean="0"/>
                        <a:t>84</a:t>
                      </a:r>
                      <a:endParaRPr lang="en-GB" sz="3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78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3200" dirty="0" smtClean="0"/>
                        <a:t>58</a:t>
                      </a:r>
                      <a:endParaRPr lang="en-US" sz="3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 name="TextBox 7"/>
          <p:cNvSpPr txBox="1"/>
          <p:nvPr/>
        </p:nvSpPr>
        <p:spPr>
          <a:xfrm>
            <a:off x="539552" y="1340768"/>
            <a:ext cx="8064896" cy="1815882"/>
          </a:xfrm>
          <a:prstGeom prst="rect">
            <a:avLst/>
          </a:prstGeom>
          <a:noFill/>
        </p:spPr>
        <p:txBody>
          <a:bodyPr wrap="square" rtlCol="0">
            <a:spAutoFit/>
          </a:bodyPr>
          <a:lstStyle/>
          <a:p>
            <a:r>
              <a:rPr lang="en-GB" sz="2800" dirty="0" smtClean="0"/>
              <a:t>We cannot store data of different types in an array, but we can create arrays in parallel. Data in the second array is related to data in the first array stored at the SAME POSITION in the array.</a:t>
            </a:r>
            <a:endParaRPr lang="en-US" sz="2800" dirty="0"/>
          </a:p>
        </p:txBody>
      </p:sp>
      <p:sp>
        <p:nvSpPr>
          <p:cNvPr id="9" name="TextBox 8"/>
          <p:cNvSpPr txBox="1"/>
          <p:nvPr/>
        </p:nvSpPr>
        <p:spPr>
          <a:xfrm>
            <a:off x="4572000" y="3501008"/>
            <a:ext cx="1296144" cy="461665"/>
          </a:xfrm>
          <a:prstGeom prst="rect">
            <a:avLst/>
          </a:prstGeom>
          <a:noFill/>
        </p:spPr>
        <p:txBody>
          <a:bodyPr wrap="square" rtlCol="0">
            <a:spAutoFit/>
          </a:bodyPr>
          <a:lstStyle/>
          <a:p>
            <a:r>
              <a:rPr lang="en-GB" sz="2400" b="1" dirty="0" err="1" smtClean="0"/>
              <a:t>iMarks</a:t>
            </a:r>
            <a:endParaRPr lang="en-US" sz="2400" b="1" dirty="0"/>
          </a:p>
        </p:txBody>
      </p:sp>
      <p:sp>
        <p:nvSpPr>
          <p:cNvPr id="10" name="TextBox 9"/>
          <p:cNvSpPr txBox="1"/>
          <p:nvPr/>
        </p:nvSpPr>
        <p:spPr>
          <a:xfrm>
            <a:off x="395536" y="3429000"/>
            <a:ext cx="1368152" cy="461665"/>
          </a:xfrm>
          <a:prstGeom prst="rect">
            <a:avLst/>
          </a:prstGeom>
          <a:noFill/>
        </p:spPr>
        <p:txBody>
          <a:bodyPr wrap="square" rtlCol="0">
            <a:spAutoFit/>
          </a:bodyPr>
          <a:lstStyle/>
          <a:p>
            <a:r>
              <a:rPr lang="en-GB" sz="2400" b="1" dirty="0" err="1" smtClean="0"/>
              <a:t>sNames</a:t>
            </a:r>
            <a:endParaRPr lang="en-US" sz="2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Declaring and Initialising the Arrays</a:t>
            </a:r>
            <a:endParaRPr lang="en-US" dirty="0"/>
          </a:p>
        </p:txBody>
      </p:sp>
      <p:sp>
        <p:nvSpPr>
          <p:cNvPr id="3" name="Content Placeholder 2"/>
          <p:cNvSpPr>
            <a:spLocks noGrp="1"/>
          </p:cNvSpPr>
          <p:nvPr>
            <p:ph idx="1"/>
          </p:nvPr>
        </p:nvSpPr>
        <p:spPr>
          <a:xfrm>
            <a:off x="457200" y="1340769"/>
            <a:ext cx="8435280" cy="2376264"/>
          </a:xfrm>
        </p:spPr>
        <p:txBody>
          <a:bodyPr/>
          <a:lstStyle/>
          <a:p>
            <a:pPr marL="365125" indent="-365125"/>
            <a:r>
              <a:rPr lang="en-GB" sz="2800" dirty="0" smtClean="0">
                <a:cs typeface="Arial" pitchFamily="34" charset="0"/>
              </a:rPr>
              <a:t>As we are dealing with a small set of data, for simplicity, we can initialise the arrays as they are declared.</a:t>
            </a:r>
          </a:p>
          <a:p>
            <a:pPr marL="365125" indent="-365125"/>
            <a:r>
              <a:rPr lang="en-GB" sz="2800" dirty="0" smtClean="0">
                <a:cs typeface="Arial" pitchFamily="34" charset="0"/>
              </a:rPr>
              <a:t>Make sure the data in both arrays matches up correctly, or students will get the wrong mark!</a:t>
            </a:r>
            <a:endParaRPr lang="en-GB" sz="2800" dirty="0" smtClean="0">
              <a:solidFill>
                <a:srgbClr val="00B050"/>
              </a:solidFill>
              <a:latin typeface="Consolas" pitchFamily="49" charset="0"/>
              <a:cs typeface="Consolas" pitchFamily="49" charset="0"/>
            </a:endParaRPr>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6</a:t>
            </a:fld>
            <a:endParaRPr lang="en-GB"/>
          </a:p>
        </p:txBody>
      </p:sp>
      <p:sp>
        <p:nvSpPr>
          <p:cNvPr id="5" name="TextBox 4"/>
          <p:cNvSpPr txBox="1"/>
          <p:nvPr/>
        </p:nvSpPr>
        <p:spPr>
          <a:xfrm>
            <a:off x="323528" y="3789040"/>
            <a:ext cx="8424936" cy="221599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buNone/>
            </a:pPr>
            <a:r>
              <a:rPr lang="en-GB" sz="2400" dirty="0" smtClean="0">
                <a:solidFill>
                  <a:srgbClr val="00B050"/>
                </a:solidFill>
                <a:latin typeface="Consolas" pitchFamily="49" charset="0"/>
                <a:cs typeface="Consolas" pitchFamily="49" charset="0"/>
              </a:rPr>
              <a:t>//declare and initialise parallel arrays</a:t>
            </a:r>
          </a:p>
          <a:p>
            <a:pPr>
              <a:buNone/>
            </a:pPr>
            <a:r>
              <a:rPr lang="en-GB" sz="2400" dirty="0" smtClean="0">
                <a:latin typeface="Consolas" pitchFamily="49" charset="0"/>
                <a:cs typeface="Consolas" pitchFamily="49" charset="0"/>
              </a:rPr>
              <a:t>string[] </a:t>
            </a:r>
            <a:r>
              <a:rPr lang="en-GB" sz="2400" dirty="0" err="1" smtClean="0">
                <a:latin typeface="Consolas" pitchFamily="49" charset="0"/>
                <a:cs typeface="Consolas" pitchFamily="49" charset="0"/>
              </a:rPr>
              <a:t>sNames</a:t>
            </a:r>
            <a:r>
              <a:rPr lang="en-GB" sz="2400" dirty="0" smtClean="0">
                <a:latin typeface="Consolas" pitchFamily="49" charset="0"/>
                <a:cs typeface="Consolas" pitchFamily="49" charset="0"/>
              </a:rPr>
              <a:t> = new string[] </a:t>
            </a:r>
            <a:r>
              <a:rPr lang="en-GB" sz="2400" dirty="0" smtClean="0">
                <a:latin typeface="Consolas" pitchFamily="49" charset="0"/>
                <a:cs typeface="Consolas" pitchFamily="49" charset="0"/>
              </a:rPr>
              <a:t>{</a:t>
            </a:r>
            <a:r>
              <a:rPr lang="en-GB" sz="2400" dirty="0" smtClean="0">
                <a:latin typeface="Consolas" pitchFamily="49" charset="0"/>
                <a:cs typeface="Consolas" pitchFamily="49" charset="0"/>
              </a:rPr>
              <a:t>"John", Mary", </a:t>
            </a:r>
          </a:p>
          <a:p>
            <a:pPr>
              <a:buNone/>
            </a:pPr>
            <a:r>
              <a:rPr lang="en-GB" sz="2400" dirty="0" smtClean="0">
                <a:latin typeface="Consolas" pitchFamily="49" charset="0"/>
                <a:cs typeface="Consolas" pitchFamily="49" charset="0"/>
              </a:rPr>
              <a:t>                  "</a:t>
            </a:r>
            <a:r>
              <a:rPr lang="en-GB" sz="2400" dirty="0" smtClean="0">
                <a:latin typeface="Consolas" pitchFamily="49" charset="0"/>
                <a:cs typeface="Consolas" pitchFamily="49" charset="0"/>
              </a:rPr>
              <a:t>Keith", "Graham", "Susan" </a:t>
            </a:r>
            <a:r>
              <a:rPr lang="en-GB" sz="2400" dirty="0" smtClean="0">
                <a:latin typeface="Consolas" pitchFamily="49" charset="0"/>
                <a:cs typeface="Consolas" pitchFamily="49" charset="0"/>
              </a:rPr>
              <a:t>};</a:t>
            </a:r>
          </a:p>
          <a:p>
            <a:pPr>
              <a:buNone/>
            </a:pPr>
            <a:endParaRPr lang="en-GB" sz="2400" dirty="0" smtClean="0">
              <a:latin typeface="Consolas" pitchFamily="49" charset="0"/>
              <a:cs typeface="Consolas" pitchFamily="49" charset="0"/>
            </a:endParaRPr>
          </a:p>
          <a:p>
            <a:pPr>
              <a:buNone/>
            </a:pPr>
            <a:r>
              <a:rPr lang="en-GB" sz="2400" dirty="0" err="1" smtClean="0">
                <a:latin typeface="Consolas" pitchFamily="49" charset="0"/>
                <a:cs typeface="Consolas" pitchFamily="49" charset="0"/>
              </a:rPr>
              <a:t>int</a:t>
            </a:r>
            <a:r>
              <a:rPr lang="en-GB" sz="2400" dirty="0" smtClean="0">
                <a:latin typeface="Consolas" pitchFamily="49" charset="0"/>
                <a:cs typeface="Consolas" pitchFamily="49" charset="0"/>
              </a:rPr>
              <a:t>[] </a:t>
            </a:r>
            <a:r>
              <a:rPr lang="en-GB" sz="2400" dirty="0" err="1" smtClean="0">
                <a:latin typeface="Consolas" pitchFamily="49" charset="0"/>
                <a:cs typeface="Consolas" pitchFamily="49" charset="0"/>
              </a:rPr>
              <a:t>iMarks</a:t>
            </a:r>
            <a:r>
              <a:rPr lang="en-GB" sz="2400" dirty="0" smtClean="0">
                <a:latin typeface="Consolas" pitchFamily="49" charset="0"/>
                <a:cs typeface="Consolas" pitchFamily="49" charset="0"/>
              </a:rPr>
              <a:t> = new </a:t>
            </a:r>
            <a:r>
              <a:rPr lang="en-GB" sz="2400" dirty="0" err="1" smtClean="0">
                <a:latin typeface="Consolas" pitchFamily="49" charset="0"/>
                <a:cs typeface="Consolas" pitchFamily="49" charset="0"/>
              </a:rPr>
              <a:t>int</a:t>
            </a:r>
            <a:r>
              <a:rPr lang="en-GB" sz="2400" dirty="0" smtClean="0">
                <a:latin typeface="Consolas" pitchFamily="49" charset="0"/>
                <a:cs typeface="Consolas" pitchFamily="49" charset="0"/>
              </a:rPr>
              <a:t>[] { 45, 72, 35, 84, 58 };</a:t>
            </a: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Processing tasks</a:t>
            </a:r>
            <a:endParaRPr lang="en-US" dirty="0"/>
          </a:p>
        </p:txBody>
      </p:sp>
      <p:sp>
        <p:nvSpPr>
          <p:cNvPr id="3" name="Content Placeholder 2"/>
          <p:cNvSpPr>
            <a:spLocks noGrp="1"/>
          </p:cNvSpPr>
          <p:nvPr>
            <p:ph idx="1"/>
          </p:nvPr>
        </p:nvSpPr>
        <p:spPr>
          <a:xfrm>
            <a:off x="457200" y="1412776"/>
            <a:ext cx="8435280" cy="4824536"/>
          </a:xfrm>
        </p:spPr>
        <p:txBody>
          <a:bodyPr/>
          <a:lstStyle/>
          <a:p>
            <a:r>
              <a:rPr lang="en-GB" dirty="0" smtClean="0"/>
              <a:t>We want the program to display:</a:t>
            </a:r>
          </a:p>
          <a:p>
            <a:pPr lvl="1"/>
            <a:r>
              <a:rPr lang="en-GB" sz="2400" dirty="0" smtClean="0"/>
              <a:t>List of their names </a:t>
            </a:r>
            <a:r>
              <a:rPr lang="en-GB" sz="2400" dirty="0" smtClean="0"/>
              <a:t>and marks</a:t>
            </a:r>
          </a:p>
          <a:p>
            <a:pPr lvl="1"/>
            <a:r>
              <a:rPr lang="en-GB" sz="2400" dirty="0" smtClean="0"/>
              <a:t>Names </a:t>
            </a:r>
            <a:r>
              <a:rPr lang="en-GB" sz="2400" dirty="0" smtClean="0"/>
              <a:t>of students who passed</a:t>
            </a:r>
          </a:p>
          <a:p>
            <a:pPr lvl="1"/>
            <a:r>
              <a:rPr lang="en-GB" sz="2400" dirty="0" smtClean="0"/>
              <a:t>Average </a:t>
            </a:r>
            <a:r>
              <a:rPr lang="en-GB" sz="2400" dirty="0" smtClean="0"/>
              <a:t>mark</a:t>
            </a:r>
          </a:p>
          <a:p>
            <a:pPr lvl="1"/>
            <a:r>
              <a:rPr lang="en-GB" sz="2400" dirty="0" smtClean="0"/>
              <a:t>Highest </a:t>
            </a:r>
            <a:r>
              <a:rPr lang="en-GB" sz="2400" dirty="0" smtClean="0"/>
              <a:t>and lowest </a:t>
            </a:r>
            <a:r>
              <a:rPr lang="en-GB" sz="2400" dirty="0" smtClean="0"/>
              <a:t>mark</a:t>
            </a:r>
          </a:p>
          <a:p>
            <a:pPr lvl="1"/>
            <a:r>
              <a:rPr lang="en-GB" sz="2400" dirty="0" smtClean="0"/>
              <a:t>Grade </a:t>
            </a:r>
            <a:r>
              <a:rPr lang="en-GB" sz="2400" dirty="0" smtClean="0"/>
              <a:t>corresponding to mark</a:t>
            </a:r>
          </a:p>
          <a:p>
            <a:r>
              <a:rPr lang="en-GB" dirty="0" smtClean="0"/>
              <a:t>Each of these tasks will be carried out by a separate function, called from Main()</a:t>
            </a:r>
          </a:p>
          <a:p>
            <a:r>
              <a:rPr lang="en-GB" dirty="0" smtClean="0"/>
              <a:t>This keeps the program’s main method very simple indeed</a:t>
            </a:r>
            <a:endParaRPr lang="en-US"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7</a:t>
            </a:fld>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760640"/>
          </a:xfrm>
        </p:spPr>
        <p:style>
          <a:lnRef idx="2">
            <a:schemeClr val="accent1"/>
          </a:lnRef>
          <a:fillRef idx="1">
            <a:schemeClr val="lt1"/>
          </a:fillRef>
          <a:effectRef idx="0">
            <a:schemeClr val="accent1"/>
          </a:effectRef>
          <a:fontRef idx="minor">
            <a:schemeClr val="dk1"/>
          </a:fontRef>
        </p:style>
        <p:txBody>
          <a:bodyPr/>
          <a:lstStyle/>
          <a:p>
            <a:pPr>
              <a:buNone/>
            </a:pPr>
            <a:r>
              <a:rPr lang="en-US" sz="2000" dirty="0" smtClean="0">
                <a:latin typeface="Consolas" pitchFamily="49" charset="0"/>
                <a:cs typeface="Consolas" pitchFamily="49" charset="0"/>
              </a:rPr>
              <a:t>static </a:t>
            </a:r>
            <a:r>
              <a:rPr lang="en-US" sz="2000" dirty="0" smtClean="0">
                <a:latin typeface="Consolas" pitchFamily="49" charset="0"/>
                <a:cs typeface="Consolas" pitchFamily="49" charset="0"/>
              </a:rPr>
              <a:t>void Main(string[] </a:t>
            </a:r>
            <a:r>
              <a:rPr lang="en-US" sz="2000" dirty="0" err="1" smtClean="0">
                <a:latin typeface="Consolas" pitchFamily="49" charset="0"/>
                <a:cs typeface="Consolas" pitchFamily="49" charset="0"/>
              </a:rPr>
              <a:t>args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pPr>
              <a:buNone/>
            </a:pPr>
            <a:r>
              <a:rPr lang="en-GB" sz="2000" dirty="0" smtClean="0">
                <a:latin typeface="Consolas" pitchFamily="49" charset="0"/>
                <a:cs typeface="Consolas" pitchFamily="49" charset="0"/>
              </a:rPr>
              <a:t>   </a:t>
            </a:r>
            <a:r>
              <a:rPr lang="en-GB" sz="2000" dirty="0" smtClean="0">
                <a:solidFill>
                  <a:srgbClr val="00B050"/>
                </a:solidFill>
                <a:latin typeface="Consolas" pitchFamily="49" charset="0"/>
                <a:cs typeface="Consolas" pitchFamily="49" charset="0"/>
              </a:rPr>
              <a:t>//</a:t>
            </a:r>
            <a:r>
              <a:rPr lang="en-GB" sz="2000" dirty="0" smtClean="0">
                <a:solidFill>
                  <a:srgbClr val="00B050"/>
                </a:solidFill>
                <a:latin typeface="Consolas" pitchFamily="49" charset="0"/>
                <a:cs typeface="Consolas" pitchFamily="49" charset="0"/>
              </a:rPr>
              <a:t>declare and initialise parallel arrays</a:t>
            </a:r>
          </a:p>
          <a:p>
            <a:pPr>
              <a:buNone/>
            </a:pPr>
            <a:r>
              <a:rPr lang="en-GB" sz="2000" dirty="0" smtClean="0">
                <a:latin typeface="Consolas" pitchFamily="49" charset="0"/>
                <a:cs typeface="Consolas" pitchFamily="49" charset="0"/>
              </a:rPr>
              <a:t>   string</a:t>
            </a: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sNames</a:t>
            </a:r>
            <a:r>
              <a:rPr lang="en-GB" sz="2000" dirty="0" smtClean="0">
                <a:latin typeface="Consolas" pitchFamily="49" charset="0"/>
                <a:cs typeface="Consolas" pitchFamily="49" charset="0"/>
              </a:rPr>
              <a:t> = new string[] { "John", "Mary", </a:t>
            </a:r>
            <a:r>
              <a:rPr lang="en-GB" sz="2000" dirty="0" smtClean="0">
                <a:latin typeface="Consolas" pitchFamily="49" charset="0"/>
                <a:cs typeface="Consolas" pitchFamily="49" charset="0"/>
              </a:rPr>
              <a:t> </a:t>
            </a:r>
          </a:p>
          <a:p>
            <a:pPr>
              <a:buNone/>
            </a:pPr>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Keith</a:t>
            </a:r>
            <a:r>
              <a:rPr lang="en-GB" sz="2000" dirty="0" smtClean="0">
                <a:latin typeface="Consolas" pitchFamily="49" charset="0"/>
                <a:cs typeface="Consolas" pitchFamily="49" charset="0"/>
              </a:rPr>
              <a:t>", </a:t>
            </a:r>
            <a:r>
              <a:rPr lang="en-GB" sz="2000" dirty="0" smtClean="0">
                <a:latin typeface="Consolas" pitchFamily="49" charset="0"/>
                <a:cs typeface="Consolas" pitchFamily="49" charset="0"/>
              </a:rPr>
              <a:t>"Graham", "Susan" </a:t>
            </a:r>
            <a:r>
              <a:rPr lang="en-GB" sz="2000" dirty="0" smtClean="0">
                <a:latin typeface="Consolas" pitchFamily="49" charset="0"/>
                <a:cs typeface="Consolas" pitchFamily="49" charset="0"/>
              </a:rPr>
              <a:t>};                     </a:t>
            </a:r>
            <a:endParaRPr lang="en-GB" sz="2000" dirty="0" smtClean="0">
              <a:latin typeface="Consolas" pitchFamily="49" charset="0"/>
              <a:cs typeface="Consolas" pitchFamily="49" charset="0"/>
            </a:endParaRPr>
          </a:p>
          <a:p>
            <a:pPr>
              <a:buNone/>
            </a:pP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int</a:t>
            </a:r>
            <a:r>
              <a:rPr lang="en-GB" sz="2000" dirty="0" smtClean="0">
                <a:latin typeface="Consolas" pitchFamily="49" charset="0"/>
                <a:cs typeface="Consolas" pitchFamily="49" charset="0"/>
              </a:rPr>
              <a:t>[] </a:t>
            </a:r>
            <a:r>
              <a:rPr lang="en-GB" sz="2000" dirty="0" err="1" smtClean="0">
                <a:latin typeface="Consolas" pitchFamily="49" charset="0"/>
                <a:cs typeface="Consolas" pitchFamily="49" charset="0"/>
              </a:rPr>
              <a:t>iMarks</a:t>
            </a:r>
            <a:r>
              <a:rPr lang="en-GB" sz="2000" dirty="0" smtClean="0">
                <a:latin typeface="Consolas" pitchFamily="49" charset="0"/>
                <a:cs typeface="Consolas" pitchFamily="49" charset="0"/>
              </a:rPr>
              <a:t> = new </a:t>
            </a:r>
            <a:r>
              <a:rPr lang="en-GB" sz="2000" dirty="0" err="1" smtClean="0">
                <a:latin typeface="Consolas" pitchFamily="49" charset="0"/>
                <a:cs typeface="Consolas" pitchFamily="49" charset="0"/>
              </a:rPr>
              <a:t>int</a:t>
            </a:r>
            <a:r>
              <a:rPr lang="en-GB" sz="2000" dirty="0" smtClean="0">
                <a:latin typeface="Consolas" pitchFamily="49" charset="0"/>
                <a:cs typeface="Consolas" pitchFamily="49" charset="0"/>
              </a:rPr>
              <a:t>[] { 45, 72, 35, 84, 58 </a:t>
            </a:r>
            <a:r>
              <a:rPr lang="en-GB" sz="2000" dirty="0" smtClean="0">
                <a:latin typeface="Consolas" pitchFamily="49" charset="0"/>
                <a:cs typeface="Consolas" pitchFamily="49" charset="0"/>
              </a:rPr>
              <a:t>};</a:t>
            </a:r>
          </a:p>
          <a:p>
            <a:pPr>
              <a:buNone/>
            </a:pPr>
            <a:endParaRPr lang="en-GB" sz="2000" dirty="0" smtClean="0">
              <a:latin typeface="Consolas" pitchFamily="49" charset="0"/>
              <a:cs typeface="Consolas" pitchFamily="49" charset="0"/>
            </a:endParaRPr>
          </a:p>
          <a:p>
            <a:pPr>
              <a:buNone/>
            </a:pPr>
            <a:r>
              <a:rPr lang="en-GB" sz="2000" dirty="0" smtClean="0">
                <a:solidFill>
                  <a:srgbClr val="00B050"/>
                </a:solidFill>
                <a:latin typeface="Consolas" pitchFamily="49" charset="0"/>
                <a:cs typeface="Consolas" pitchFamily="49" charset="0"/>
              </a:rPr>
              <a:t>   //processing functions</a:t>
            </a:r>
            <a:endParaRPr lang="en-US" sz="2000" dirty="0" smtClean="0">
              <a:solidFill>
                <a:srgbClr val="00B050"/>
              </a:solidFill>
              <a:latin typeface="Consolas" pitchFamily="49" charset="0"/>
              <a:cs typeface="Consolas" pitchFamily="49" charset="0"/>
            </a:endParaRP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DisplayArrays</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DisplayPassed</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DisplayAverage</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DisplayHighest</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DisplayLowest</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DisplayGrades</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Console.ReadKey</a:t>
            </a:r>
            <a:r>
              <a:rPr lang="en-US" sz="2000" dirty="0" smtClean="0">
                <a:latin typeface="Consolas" pitchFamily="49" charset="0"/>
                <a:cs typeface="Consolas" pitchFamily="49" charset="0"/>
              </a:rPr>
              <a:t>();</a:t>
            </a:r>
          </a:p>
          <a:p>
            <a:pPr>
              <a:buNone/>
            </a:pPr>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endParaRPr lang="en-US" dirty="0"/>
          </a:p>
        </p:txBody>
      </p:sp>
      <p:sp>
        <p:nvSpPr>
          <p:cNvPr id="2" name="Title 1"/>
          <p:cNvSpPr>
            <a:spLocks noGrp="1"/>
          </p:cNvSpPr>
          <p:nvPr>
            <p:ph type="title"/>
          </p:nvPr>
        </p:nvSpPr>
        <p:spPr>
          <a:xfrm>
            <a:off x="5868144" y="4941168"/>
            <a:ext cx="2746648" cy="850106"/>
          </a:xfrm>
        </p:spPr>
        <p:txBody>
          <a:bodyPr/>
          <a:lstStyle/>
          <a:p>
            <a:r>
              <a:rPr lang="en-GB" b="1" dirty="0" smtClean="0">
                <a:latin typeface="Consolas" pitchFamily="49" charset="0"/>
                <a:cs typeface="Consolas" pitchFamily="49" charset="0"/>
              </a:rPr>
              <a:t>Main() </a:t>
            </a:r>
            <a:r>
              <a:rPr lang="en-GB" dirty="0" smtClean="0"/>
              <a:t>method</a:t>
            </a:r>
            <a:endParaRPr lang="en-US"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8</a:t>
            </a:fld>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lstStyle/>
          <a:p>
            <a:r>
              <a:rPr lang="en-US" dirty="0" err="1" smtClean="0">
                <a:latin typeface="Consolas" pitchFamily="49" charset="0"/>
                <a:cs typeface="Consolas" pitchFamily="49" charset="0"/>
              </a:rPr>
              <a:t>DisplayArrays</a:t>
            </a:r>
            <a:r>
              <a:rPr lang="en-US" dirty="0" smtClean="0">
                <a:latin typeface="Consolas" pitchFamily="49" charset="0"/>
                <a:cs typeface="Consolas" pitchFamily="49" charset="0"/>
              </a:rPr>
              <a:t>() </a:t>
            </a:r>
            <a:r>
              <a:rPr lang="en-US" dirty="0" smtClean="0">
                <a:cs typeface="Consolas" pitchFamily="49" charset="0"/>
              </a:rPr>
              <a:t>function</a:t>
            </a:r>
            <a:endParaRPr lang="en-US" sz="4000" dirty="0"/>
          </a:p>
        </p:txBody>
      </p:sp>
      <p:sp>
        <p:nvSpPr>
          <p:cNvPr id="3" name="Content Placeholder 2"/>
          <p:cNvSpPr>
            <a:spLocks noGrp="1"/>
          </p:cNvSpPr>
          <p:nvPr>
            <p:ph idx="1"/>
          </p:nvPr>
        </p:nvSpPr>
        <p:spPr>
          <a:xfrm>
            <a:off x="251520" y="4365104"/>
            <a:ext cx="8568952" cy="2160240"/>
          </a:xfrm>
        </p:spPr>
        <p:txBody>
          <a:bodyPr/>
          <a:lstStyle/>
          <a:p>
            <a:r>
              <a:rPr lang="en-GB" dirty="0" smtClean="0"/>
              <a:t>Both arrays are passed in as parameters</a:t>
            </a:r>
          </a:p>
          <a:p>
            <a:r>
              <a:rPr lang="en-GB" dirty="0" smtClean="0"/>
              <a:t>A simple </a:t>
            </a:r>
            <a:r>
              <a:rPr lang="en-GB" b="1" dirty="0" smtClean="0">
                <a:latin typeface="Consolas" pitchFamily="49" charset="0"/>
                <a:cs typeface="Consolas" pitchFamily="49" charset="0"/>
              </a:rPr>
              <a:t>for</a:t>
            </a:r>
            <a:r>
              <a:rPr lang="en-GB" dirty="0" smtClean="0"/>
              <a:t> loop provides the array index</a:t>
            </a:r>
          </a:p>
          <a:p>
            <a:pPr lvl="1"/>
            <a:r>
              <a:rPr lang="en-GB" dirty="0" smtClean="0"/>
              <a:t>The </a:t>
            </a:r>
            <a:r>
              <a:rPr lang="en-US" b="1" dirty="0" smtClean="0">
                <a:latin typeface="Consolas" pitchFamily="49" charset="0"/>
                <a:cs typeface="Consolas" pitchFamily="49" charset="0"/>
              </a:rPr>
              <a:t>"\</a:t>
            </a:r>
            <a:r>
              <a:rPr lang="en-US" b="1" dirty="0" smtClean="0">
                <a:latin typeface="Consolas" pitchFamily="49" charset="0"/>
                <a:cs typeface="Consolas" pitchFamily="49" charset="0"/>
              </a:rPr>
              <a:t>t</a:t>
            </a:r>
            <a:r>
              <a:rPr lang="en-US" b="1" dirty="0" smtClean="0">
                <a:latin typeface="Consolas" pitchFamily="49" charset="0"/>
                <a:cs typeface="Consolas" pitchFamily="49" charset="0"/>
              </a:rPr>
              <a:t>"</a:t>
            </a:r>
            <a:r>
              <a:rPr lang="en-US" b="1" dirty="0" smtClean="0">
                <a:latin typeface="Consolas" pitchFamily="49" charset="0"/>
                <a:cs typeface="Consolas" pitchFamily="49" charset="0"/>
              </a:rPr>
              <a:t> </a:t>
            </a:r>
            <a:r>
              <a:rPr lang="en-US" dirty="0" smtClean="0">
                <a:cs typeface="Consolas" pitchFamily="49" charset="0"/>
              </a:rPr>
              <a:t>is a</a:t>
            </a:r>
            <a:r>
              <a:rPr lang="en-US" b="1" dirty="0" smtClean="0">
                <a:latin typeface="Consolas" pitchFamily="49" charset="0"/>
                <a:cs typeface="Consolas" pitchFamily="49" charset="0"/>
              </a:rPr>
              <a:t> </a:t>
            </a:r>
            <a:r>
              <a:rPr lang="en-US" dirty="0" smtClean="0">
                <a:cs typeface="Consolas" pitchFamily="49" charset="0"/>
              </a:rPr>
              <a:t>tab instruction to create output in two columns</a:t>
            </a:r>
            <a:endParaRPr lang="en-US" dirty="0"/>
          </a:p>
        </p:txBody>
      </p:sp>
      <p:sp>
        <p:nvSpPr>
          <p:cNvPr id="4" name="Slide Number Placeholder 3"/>
          <p:cNvSpPr>
            <a:spLocks noGrp="1"/>
          </p:cNvSpPr>
          <p:nvPr>
            <p:ph type="sldNum" sz="quarter" idx="11"/>
          </p:nvPr>
        </p:nvSpPr>
        <p:spPr/>
        <p:txBody>
          <a:bodyPr/>
          <a:lstStyle/>
          <a:p>
            <a:pPr>
              <a:defRPr/>
            </a:pPr>
            <a:fld id="{BC96A45B-24B0-4EF2-B259-8827B0C0173D}" type="slidenum">
              <a:rPr lang="en-GB" smtClean="0"/>
              <a:pPr>
                <a:defRPr/>
              </a:pPr>
              <a:t>9</a:t>
            </a:fld>
            <a:endParaRPr lang="en-GB"/>
          </a:p>
        </p:txBody>
      </p:sp>
      <p:sp>
        <p:nvSpPr>
          <p:cNvPr id="5" name="Rectangle 4"/>
          <p:cNvSpPr/>
          <p:nvPr/>
        </p:nvSpPr>
        <p:spPr>
          <a:xfrm>
            <a:off x="179512" y="1196752"/>
            <a:ext cx="8748464" cy="317009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sz="2000" dirty="0" smtClean="0">
                <a:latin typeface="Consolas" pitchFamily="49" charset="0"/>
                <a:cs typeface="Consolas" pitchFamily="49" charset="0"/>
              </a:rPr>
              <a:t>static void </a:t>
            </a:r>
            <a:r>
              <a:rPr lang="en-GB" sz="2000" dirty="0" err="1" smtClean="0">
                <a:latin typeface="Consolas" pitchFamily="49" charset="0"/>
                <a:cs typeface="Consolas" pitchFamily="49" charset="0"/>
              </a:rPr>
              <a:t>DisplayArrays</a:t>
            </a:r>
            <a:r>
              <a:rPr lang="en-GB" sz="2000" dirty="0" smtClean="0">
                <a:latin typeface="Consolas" pitchFamily="49" charset="0"/>
                <a:cs typeface="Consolas" pitchFamily="49" charset="0"/>
              </a:rPr>
              <a:t>(</a:t>
            </a:r>
            <a:r>
              <a:rPr lang="en-GB" sz="2000" dirty="0" smtClean="0">
                <a:solidFill>
                  <a:srgbClr val="FF0000"/>
                </a:solidFill>
                <a:latin typeface="Consolas" pitchFamily="49" charset="0"/>
                <a:cs typeface="Consolas" pitchFamily="49" charset="0"/>
              </a:rPr>
              <a:t>string[] </a:t>
            </a:r>
            <a:r>
              <a:rPr lang="en-GB" sz="2000" dirty="0" err="1" smtClean="0">
                <a:solidFill>
                  <a:srgbClr val="FF0000"/>
                </a:solidFill>
                <a:latin typeface="Consolas" pitchFamily="49" charset="0"/>
                <a:cs typeface="Consolas" pitchFamily="49" charset="0"/>
              </a:rPr>
              <a:t>sNames</a:t>
            </a:r>
            <a:r>
              <a:rPr lang="en-GB" sz="2000" dirty="0" smtClean="0">
                <a:solidFill>
                  <a:srgbClr val="FF0000"/>
                </a:solidFill>
                <a:latin typeface="Consolas" pitchFamily="49" charset="0"/>
                <a:cs typeface="Consolas" pitchFamily="49" charset="0"/>
              </a:rPr>
              <a:t>, </a:t>
            </a:r>
            <a:r>
              <a:rPr lang="en-GB" sz="2000" dirty="0" err="1" smtClean="0">
                <a:solidFill>
                  <a:srgbClr val="FF0000"/>
                </a:solidFill>
                <a:latin typeface="Consolas" pitchFamily="49" charset="0"/>
                <a:cs typeface="Consolas" pitchFamily="49" charset="0"/>
              </a:rPr>
              <a:t>int</a:t>
            </a:r>
            <a:r>
              <a:rPr lang="en-GB" sz="2000" dirty="0" smtClean="0">
                <a:solidFill>
                  <a:srgbClr val="FF0000"/>
                </a:solidFill>
                <a:latin typeface="Consolas" pitchFamily="49" charset="0"/>
                <a:cs typeface="Consolas" pitchFamily="49" charset="0"/>
              </a:rPr>
              <a:t>[] </a:t>
            </a:r>
            <a:r>
              <a:rPr lang="en-GB" sz="2000" dirty="0" err="1" smtClean="0">
                <a:solidFill>
                  <a:srgbClr val="FF0000"/>
                </a:solidFill>
                <a:latin typeface="Consolas" pitchFamily="49" charset="0"/>
                <a:cs typeface="Consolas" pitchFamily="49" charset="0"/>
              </a:rPr>
              <a:t>iMarks</a:t>
            </a:r>
            <a:r>
              <a:rPr lang="en-GB" sz="2000" dirty="0" smtClean="0">
                <a:latin typeface="Consolas" pitchFamily="49" charset="0"/>
                <a:cs typeface="Consolas" pitchFamily="49" charset="0"/>
              </a:rPr>
              <a:t>)</a:t>
            </a:r>
          </a:p>
          <a:p>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a:t>
            </a:r>
          </a:p>
          <a:p>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for </a:t>
            </a:r>
            <a:r>
              <a:rPr lang="en-US" sz="2000" dirty="0" smtClean="0">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iStudent</a:t>
            </a:r>
            <a:r>
              <a:rPr lang="en-US" sz="2000" dirty="0" smtClean="0">
                <a:latin typeface="Consolas" pitchFamily="49" charset="0"/>
                <a:cs typeface="Consolas" pitchFamily="49" charset="0"/>
              </a:rPr>
              <a:t> = 0;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 &lt; </a:t>
            </a:r>
            <a:r>
              <a:rPr lang="en-US" sz="2000" dirty="0" err="1" smtClean="0">
                <a:latin typeface="Consolas" pitchFamily="49" charset="0"/>
                <a:cs typeface="Consolas" pitchFamily="49" charset="0"/>
              </a:rPr>
              <a:t>iMarks.Length</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sNames</a:t>
            </a:r>
            <a:r>
              <a:rPr lang="en-US" sz="2000" dirty="0" smtClean="0">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iStudent</a:t>
            </a:r>
            <a:r>
              <a:rPr lang="en-US" sz="2000" dirty="0" smtClean="0">
                <a:latin typeface="Consolas" pitchFamily="49" charset="0"/>
                <a:cs typeface="Consolas" pitchFamily="49" charset="0"/>
              </a:rPr>
              <a:t>] + </a:t>
            </a:r>
            <a:r>
              <a:rPr lang="en-US" sz="2000" dirty="0" smtClean="0">
                <a:solidFill>
                  <a:srgbClr val="FF0000"/>
                </a:solidFill>
                <a:latin typeface="Consolas" pitchFamily="49" charset="0"/>
                <a:cs typeface="Consolas" pitchFamily="49" charset="0"/>
              </a:rPr>
              <a:t>"\t"</a:t>
            </a:r>
            <a:r>
              <a:rPr lang="en-US" sz="2000" dirty="0" smtClean="0">
                <a:latin typeface="Consolas" pitchFamily="49" charset="0"/>
                <a:cs typeface="Consolas" pitchFamily="49" charset="0"/>
              </a:rPr>
              <a:t> +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iMarks</a:t>
            </a:r>
            <a:r>
              <a:rPr lang="en-US" sz="2000" dirty="0" smtClean="0">
                <a:latin typeface="Consolas" pitchFamily="49" charset="0"/>
                <a:cs typeface="Consolas" pitchFamily="49" charset="0"/>
              </a:rPr>
              <a:t>[</a:t>
            </a:r>
            <a:r>
              <a:rPr lang="en-US" sz="2000" dirty="0" err="1" smtClean="0">
                <a:solidFill>
                  <a:srgbClr val="FF0000"/>
                </a:solidFill>
                <a:latin typeface="Consolas" pitchFamily="49" charset="0"/>
                <a:cs typeface="Consolas" pitchFamily="49" charset="0"/>
              </a:rPr>
              <a:t>iStudent</a:t>
            </a:r>
            <a:r>
              <a:rPr lang="en-US" sz="2000" dirty="0" smtClean="0">
                <a:latin typeface="Consolas" pitchFamily="49" charset="0"/>
                <a:cs typeface="Consolas" pitchFamily="49" charset="0"/>
              </a:rPr>
              <a:t>]);</a:t>
            </a:r>
          </a:p>
          <a:p>
            <a:r>
              <a:rPr lang="en-US" sz="2000" dirty="0" smtClean="0">
                <a:latin typeface="Consolas" pitchFamily="49" charset="0"/>
                <a:cs typeface="Consolas" pitchFamily="49" charset="0"/>
              </a:rPr>
              <a:t>   }</a:t>
            </a:r>
            <a:endParaRPr lang="en-US" sz="2000" dirty="0" smtClean="0">
              <a:latin typeface="Consolas" pitchFamily="49" charset="0"/>
              <a:cs typeface="Consolas" pitchFamily="49" charset="0"/>
            </a:endParaRPr>
          </a:p>
          <a:p>
            <a:r>
              <a:rPr lang="en-US" sz="2000" dirty="0" smtClean="0">
                <a:latin typeface="Consolas" pitchFamily="49" charset="0"/>
                <a:cs typeface="Consolas" pitchFamily="49" charset="0"/>
              </a:rPr>
              <a:t>}</a:t>
            </a:r>
            <a:endParaRPr lang="en-US" sz="2000" dirty="0" smtClean="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4272</TotalTime>
  <Words>2380</Words>
  <Application>Microsoft Office PowerPoint</Application>
  <PresentationFormat>On-screen Show (4:3)</PresentationFormat>
  <Paragraphs>437</Paragraphs>
  <Slides>33</Slides>
  <Notes>5</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FUNDAMENTALS OF COMPUTING INTRODUCTION TO PROGRAMMING</vt:lpstr>
      <vt:lpstr>Objectives</vt:lpstr>
      <vt:lpstr>The problem</vt:lpstr>
      <vt:lpstr>Storing the Data</vt:lpstr>
      <vt:lpstr>Parallel Arrays</vt:lpstr>
      <vt:lpstr>Declaring and Initialising the Arrays</vt:lpstr>
      <vt:lpstr>Processing tasks</vt:lpstr>
      <vt:lpstr>Main() method</vt:lpstr>
      <vt:lpstr>DisplayArrays() function</vt:lpstr>
      <vt:lpstr>DisplayPassed() function</vt:lpstr>
      <vt:lpstr>DisplayAverage() function</vt:lpstr>
      <vt:lpstr>Finding the Highest Mark</vt:lpstr>
      <vt:lpstr>DisplayHighest() function</vt:lpstr>
      <vt:lpstr>Other Functions</vt:lpstr>
      <vt:lpstr>Demonstration</vt:lpstr>
      <vt:lpstr>Improving the Program</vt:lpstr>
      <vt:lpstr>Two-dimensional (2-d) Arrays</vt:lpstr>
      <vt:lpstr>Two-dimensional arrays</vt:lpstr>
      <vt:lpstr>Declaring a two-dimensional array</vt:lpstr>
      <vt:lpstr>Declaring and Initialising 2-d Arrays</vt:lpstr>
      <vt:lpstr>Length and GetLength()</vt:lpstr>
      <vt:lpstr>Processing 2-d Arrays</vt:lpstr>
      <vt:lpstr>A nested loop</vt:lpstr>
      <vt:lpstr>Demonstration</vt:lpstr>
      <vt:lpstr>Summary</vt:lpstr>
      <vt:lpstr>StudentArrayDemo</vt:lpstr>
      <vt:lpstr>Slide 27</vt:lpstr>
      <vt:lpstr>Slide 28</vt:lpstr>
      <vt:lpstr>Slide 29</vt:lpstr>
      <vt:lpstr>Slide 30</vt:lpstr>
      <vt:lpstr>Slide 31</vt:lpstr>
      <vt:lpstr>Slide 32</vt:lpstr>
      <vt:lpstr>Slide 33</vt:lpstr>
    </vt:vector>
  </TitlesOfParts>
  <Company>University of Sunderland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COMPUTING INTRODUCTION TO PROGRAMMING</dc:title>
  <dc:creator>aaa</dc:creator>
  <cp:lastModifiedBy>Linda</cp:lastModifiedBy>
  <cp:revision>250</cp:revision>
  <dcterms:created xsi:type="dcterms:W3CDTF">2009-09-15T09:28:12Z</dcterms:created>
  <dcterms:modified xsi:type="dcterms:W3CDTF">2013-08-28T12:37:36Z</dcterms:modified>
</cp:coreProperties>
</file>